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6"/>
  </p:handoutMasterIdLst>
  <p:sldIdLst>
    <p:sldId id="275" r:id="rId2"/>
    <p:sldId id="310" r:id="rId3"/>
    <p:sldId id="256" r:id="rId4"/>
    <p:sldId id="263" r:id="rId5"/>
    <p:sldId id="271" r:id="rId6"/>
    <p:sldId id="324" r:id="rId7"/>
    <p:sldId id="336" r:id="rId8"/>
    <p:sldId id="341" r:id="rId9"/>
    <p:sldId id="368" r:id="rId10"/>
    <p:sldId id="369" r:id="rId11"/>
    <p:sldId id="343" r:id="rId12"/>
    <p:sldId id="342" r:id="rId13"/>
    <p:sldId id="370" r:id="rId14"/>
    <p:sldId id="371" r:id="rId15"/>
    <p:sldId id="354" r:id="rId16"/>
    <p:sldId id="351" r:id="rId17"/>
    <p:sldId id="352" r:id="rId18"/>
    <p:sldId id="353" r:id="rId19"/>
    <p:sldId id="355" r:id="rId20"/>
    <p:sldId id="359" r:id="rId21"/>
    <p:sldId id="360" r:id="rId22"/>
    <p:sldId id="361" r:id="rId23"/>
    <p:sldId id="372" r:id="rId24"/>
    <p:sldId id="373" r:id="rId25"/>
    <p:sldId id="374" r:id="rId26"/>
    <p:sldId id="375" r:id="rId27"/>
    <p:sldId id="376" r:id="rId28"/>
    <p:sldId id="362" r:id="rId29"/>
    <p:sldId id="363" r:id="rId30"/>
    <p:sldId id="377" r:id="rId31"/>
    <p:sldId id="364" r:id="rId32"/>
    <p:sldId id="365" r:id="rId33"/>
    <p:sldId id="366" r:id="rId34"/>
    <p:sldId id="367" r:id="rId35"/>
  </p:sldIdLst>
  <p:sldSz cx="9144000" cy="5143500" type="screen16x9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orient="horz" pos="441">
          <p15:clr>
            <a:srgbClr val="A4A3A4"/>
          </p15:clr>
        </p15:guide>
        <p15:guide id="3" orient="horz" pos="2232">
          <p15:clr>
            <a:srgbClr val="A4A3A4"/>
          </p15:clr>
        </p15:guide>
        <p15:guide id="4" pos="2880">
          <p15:clr>
            <a:srgbClr val="A4A3A4"/>
          </p15:clr>
        </p15:guide>
        <p15:guide id="5" pos="113">
          <p15:clr>
            <a:srgbClr val="A4A3A4"/>
          </p15:clr>
        </p15:guide>
        <p15:guide id="6" pos="3243">
          <p15:clr>
            <a:srgbClr val="A4A3A4"/>
          </p15:clr>
        </p15:guide>
        <p15:guide id="7" pos="5647">
          <p15:clr>
            <a:srgbClr val="A4A3A4"/>
          </p15:clr>
        </p15:guide>
        <p15:guide id="8" pos="49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7DC3"/>
    <a:srgbClr val="8CC96C"/>
    <a:srgbClr val="F1592A"/>
    <a:srgbClr val="A4BFE1"/>
    <a:srgbClr val="D0D0D0"/>
    <a:srgbClr val="CEE102"/>
    <a:srgbClr val="5E9C19"/>
    <a:srgbClr val="006D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howGuides="1">
      <p:cViewPr varScale="1">
        <p:scale>
          <a:sx n="94" d="100"/>
          <a:sy n="94" d="100"/>
        </p:scale>
        <p:origin x="-1424" y="-104"/>
      </p:cViewPr>
      <p:guideLst>
        <p:guide orient="horz" pos="1620"/>
        <p:guide orient="horz" pos="441"/>
        <p:guide orient="horz" pos="2232"/>
        <p:guide pos="2880"/>
        <p:guide pos="113"/>
        <p:guide pos="3243"/>
        <p:guide pos="5647"/>
        <p:guide pos="492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8BF0C-178A-4E8A-8C32-063FBB5EB88A}" type="datetimeFigureOut">
              <a:rPr lang="en-US" smtClean="0"/>
              <a:t>26/06/20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AA50D-23BC-4F9A-B86D-5AABC3CB1C88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6694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35646"/>
            <a:ext cx="8229600" cy="857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2159732" y="2914650"/>
            <a:ext cx="4824536" cy="1314450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1C7DC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NL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6200" y="3577412"/>
            <a:ext cx="1371599" cy="442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5286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9552" y="1058863"/>
            <a:ext cx="3744912" cy="3097212"/>
          </a:xfrm>
        </p:spPr>
        <p:txBody>
          <a:bodyPr/>
          <a:lstStyle>
            <a:lvl1pPr marL="0" indent="0" algn="ctr">
              <a:buNone/>
              <a:defRPr>
                <a:solidFill>
                  <a:srgbClr val="1C7DC3"/>
                </a:solidFill>
              </a:defRPr>
            </a:lvl1pPr>
            <a:lvl2pPr marL="457200" indent="0" algn="ctr">
              <a:buNone/>
              <a:defRPr>
                <a:solidFill>
                  <a:srgbClr val="1C7DC3"/>
                </a:solidFill>
              </a:defRPr>
            </a:lvl2pPr>
            <a:lvl3pPr marL="914400" indent="0" algn="ctr">
              <a:buNone/>
              <a:defRPr>
                <a:solidFill>
                  <a:srgbClr val="1C7DC3"/>
                </a:solidFill>
              </a:defRPr>
            </a:lvl3pPr>
            <a:lvl4pPr marL="1371600" indent="0" algn="ctr">
              <a:buNone/>
              <a:defRPr>
                <a:solidFill>
                  <a:srgbClr val="1C7DC3"/>
                </a:solidFill>
              </a:defRPr>
            </a:lvl4pPr>
            <a:lvl5pPr marL="1828800" indent="0" algn="ctr">
              <a:buNone/>
              <a:defRPr>
                <a:solidFill>
                  <a:srgbClr val="1C7DC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860727" y="1058863"/>
            <a:ext cx="3816350" cy="3168650"/>
          </a:xfrm>
        </p:spPr>
        <p:txBody>
          <a:bodyPr/>
          <a:lstStyle>
            <a:lvl1pPr marL="0" indent="0" algn="ctr">
              <a:buNone/>
              <a:defRPr>
                <a:solidFill>
                  <a:srgbClr val="1C7DC3"/>
                </a:solidFill>
              </a:defRPr>
            </a:lvl1pPr>
            <a:lvl2pPr marL="457200" indent="0" algn="ctr">
              <a:buNone/>
              <a:defRPr>
                <a:solidFill>
                  <a:srgbClr val="1C7DC3"/>
                </a:solidFill>
              </a:defRPr>
            </a:lvl2pPr>
            <a:lvl3pPr marL="914400" indent="0" algn="ctr">
              <a:buNone/>
              <a:defRPr>
                <a:solidFill>
                  <a:srgbClr val="1C7DC3"/>
                </a:solidFill>
              </a:defRPr>
            </a:lvl3pPr>
            <a:lvl4pPr marL="1371600" indent="0" algn="ctr">
              <a:buNone/>
              <a:defRPr>
                <a:solidFill>
                  <a:srgbClr val="1C7DC3"/>
                </a:solidFill>
              </a:defRPr>
            </a:lvl4pPr>
            <a:lvl5pPr marL="1828800" indent="0" algn="ctr">
              <a:buNone/>
              <a:defRPr>
                <a:solidFill>
                  <a:srgbClr val="1C7DC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62723" y="51470"/>
            <a:ext cx="1326856" cy="442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51087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339519" y="1257884"/>
            <a:ext cx="4464967" cy="2627734"/>
          </a:xfrm>
        </p:spPr>
        <p:txBody>
          <a:bodyPr anchor="ctr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157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rgbClr val="8CC9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95288" y="842963"/>
            <a:ext cx="4248150" cy="37449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932363" y="842963"/>
            <a:ext cx="3887787" cy="37449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9580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bg>
      <p:bgPr>
        <a:solidFill>
          <a:srgbClr val="F159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9552" y="1058863"/>
            <a:ext cx="3744912" cy="309721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860727" y="1058863"/>
            <a:ext cx="3816350" cy="31686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3199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CA2B0-85BC-4059-9C86-5B487B8CFF5F}" type="slidenum">
              <a:rPr lang="nl-NL" smtClean="0"/>
              <a:t>‹n.›</a:t>
            </a:fld>
            <a:endParaRPr lang="nl-NL"/>
          </a:p>
        </p:txBody>
      </p:sp>
      <p:sp>
        <p:nvSpPr>
          <p:cNvPr id="8" name="Shape 9"/>
          <p:cNvSpPr/>
          <p:nvPr userDrawn="1"/>
        </p:nvSpPr>
        <p:spPr>
          <a:xfrm flipH="1">
            <a:off x="1620000" y="3690"/>
            <a:ext cx="7524000" cy="5139811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7" name="Shape 10"/>
          <p:cNvSpPr/>
          <p:nvPr userDrawn="1"/>
        </p:nvSpPr>
        <p:spPr>
          <a:xfrm flipH="1">
            <a:off x="1979712" y="-3723"/>
            <a:ext cx="7164288" cy="5147222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32608" y="1956694"/>
            <a:ext cx="5831880" cy="1102519"/>
          </a:xfrm>
        </p:spPr>
        <p:txBody>
          <a:bodyPr/>
          <a:lstStyle>
            <a:lvl1pPr algn="r">
              <a:defRPr>
                <a:solidFill>
                  <a:srgbClr val="F1592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9952" y="3273524"/>
            <a:ext cx="4824536" cy="1314450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rgbClr val="8CC96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62723" y="79228"/>
            <a:ext cx="1326856" cy="442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5168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CA2B0-85BC-4059-9C86-5B487B8CFF5F}" type="slidenum">
              <a:rPr lang="nl-NL" smtClean="0"/>
              <a:t>‹n.›</a:t>
            </a:fld>
            <a:endParaRPr lang="nl-NL"/>
          </a:p>
        </p:txBody>
      </p:sp>
      <p:sp>
        <p:nvSpPr>
          <p:cNvPr id="16" name="Shape 9"/>
          <p:cNvSpPr/>
          <p:nvPr userDrawn="1"/>
        </p:nvSpPr>
        <p:spPr>
          <a:xfrm flipH="1">
            <a:off x="-7200" y="3690"/>
            <a:ext cx="9151200" cy="5139811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7" name="Shape 10"/>
          <p:cNvSpPr/>
          <p:nvPr userDrawn="1"/>
        </p:nvSpPr>
        <p:spPr>
          <a:xfrm flipH="1">
            <a:off x="353415" y="-3723"/>
            <a:ext cx="8790585" cy="5147222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64096"/>
            <a:ext cx="8496300" cy="683518"/>
          </a:xfrm>
        </p:spPr>
        <p:txBody>
          <a:bodyPr/>
          <a:lstStyle>
            <a:lvl1pPr algn="r">
              <a:defRPr>
                <a:solidFill>
                  <a:srgbClr val="F1592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/>
          </p:nvPr>
        </p:nvSpPr>
        <p:spPr>
          <a:xfrm>
            <a:off x="1907705" y="1600200"/>
            <a:ext cx="7056908" cy="1943100"/>
          </a:xfrm>
        </p:spPr>
        <p:txBody>
          <a:bodyPr/>
          <a:lstStyle>
            <a:lvl1pPr marL="0" indent="0">
              <a:buNone/>
              <a:defRPr>
                <a:solidFill>
                  <a:srgbClr val="1C7DC3"/>
                </a:solidFill>
              </a:defRPr>
            </a:lvl1pPr>
            <a:lvl2pPr marL="457200" indent="0">
              <a:buNone/>
              <a:defRPr>
                <a:solidFill>
                  <a:srgbClr val="1C7DC3"/>
                </a:solidFill>
              </a:defRPr>
            </a:lvl2pPr>
            <a:lvl3pPr marL="914400" indent="0">
              <a:buNone/>
              <a:defRPr>
                <a:solidFill>
                  <a:srgbClr val="1C7DC3"/>
                </a:solidFill>
              </a:defRPr>
            </a:lvl3pPr>
            <a:lvl4pPr marL="1371600" indent="0">
              <a:buNone/>
              <a:defRPr>
                <a:solidFill>
                  <a:srgbClr val="1C7DC3"/>
                </a:solidFill>
              </a:defRPr>
            </a:lvl4pPr>
            <a:lvl5pPr marL="1828800" indent="0">
              <a:buNone/>
              <a:defRPr>
                <a:solidFill>
                  <a:srgbClr val="1C7DC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62723" y="79228"/>
            <a:ext cx="1326856" cy="442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9224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9"/>
          <p:cNvSpPr/>
          <p:nvPr userDrawn="1"/>
        </p:nvSpPr>
        <p:spPr>
          <a:xfrm flipH="1">
            <a:off x="-1357200" y="3690"/>
            <a:ext cx="10501200" cy="5139811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4" name="Shape 10"/>
          <p:cNvSpPr/>
          <p:nvPr userDrawn="1"/>
        </p:nvSpPr>
        <p:spPr>
          <a:xfrm flipH="1">
            <a:off x="-996960" y="-3723"/>
            <a:ext cx="10140959" cy="5147222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699542"/>
            <a:ext cx="8496175" cy="857250"/>
          </a:xfrm>
        </p:spPr>
        <p:txBody>
          <a:bodyPr/>
          <a:lstStyle>
            <a:lvl1pPr algn="r">
              <a:defRPr>
                <a:solidFill>
                  <a:srgbClr val="F1592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693714"/>
            <a:ext cx="8496175" cy="3326308"/>
          </a:xfrm>
        </p:spPr>
        <p:txBody>
          <a:bodyPr/>
          <a:lstStyle>
            <a:lvl1pPr marL="0" indent="0" algn="r">
              <a:buNone/>
              <a:defRPr>
                <a:solidFill>
                  <a:srgbClr val="1C7DC3"/>
                </a:solidFill>
              </a:defRPr>
            </a:lvl1pPr>
            <a:lvl2pPr marL="457200" indent="0" algn="r">
              <a:buNone/>
              <a:defRPr>
                <a:solidFill>
                  <a:srgbClr val="1C7DC3"/>
                </a:solidFill>
              </a:defRPr>
            </a:lvl2pPr>
            <a:lvl3pPr marL="914400" indent="0" algn="r">
              <a:buNone/>
              <a:defRPr>
                <a:solidFill>
                  <a:srgbClr val="1C7DC3"/>
                </a:solidFill>
              </a:defRPr>
            </a:lvl3pPr>
            <a:lvl4pPr marL="1371600" indent="0" algn="r">
              <a:buNone/>
              <a:defRPr>
                <a:solidFill>
                  <a:srgbClr val="1C7DC3"/>
                </a:solidFill>
              </a:defRPr>
            </a:lvl4pPr>
            <a:lvl5pPr marL="1828800" indent="0" algn="r">
              <a:buNone/>
              <a:defRPr>
                <a:solidFill>
                  <a:srgbClr val="1C7DC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62723" y="79228"/>
            <a:ext cx="1326856" cy="442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7247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CA2B0-85BC-4059-9C86-5B487B8CFF5F}" type="slidenum">
              <a:rPr lang="nl-NL" smtClean="0"/>
              <a:t>‹n.›</a:t>
            </a:fld>
            <a:endParaRPr lang="nl-NL"/>
          </a:p>
        </p:txBody>
      </p:sp>
      <p:sp>
        <p:nvSpPr>
          <p:cNvPr id="14" name="Shape 9"/>
          <p:cNvSpPr/>
          <p:nvPr userDrawn="1"/>
        </p:nvSpPr>
        <p:spPr>
          <a:xfrm flipH="1">
            <a:off x="3351600" y="3690"/>
            <a:ext cx="5792400" cy="5139811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5" name="Shape 10"/>
          <p:cNvSpPr/>
          <p:nvPr userDrawn="1"/>
        </p:nvSpPr>
        <p:spPr>
          <a:xfrm flipH="1">
            <a:off x="3710332" y="-3723"/>
            <a:ext cx="5433666" cy="5147222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932040" y="714525"/>
            <a:ext cx="4032573" cy="857250"/>
          </a:xfrm>
        </p:spPr>
        <p:txBody>
          <a:bodyPr>
            <a:noAutofit/>
          </a:bodyPr>
          <a:lstStyle>
            <a:lvl1pPr algn="r">
              <a:defRPr sz="3000">
                <a:solidFill>
                  <a:srgbClr val="F1592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932040" y="1846064"/>
            <a:ext cx="4032573" cy="3394472"/>
          </a:xfrm>
        </p:spPr>
        <p:txBody>
          <a:bodyPr/>
          <a:lstStyle>
            <a:lvl1pPr marL="0" indent="0" algn="r">
              <a:buNone/>
              <a:defRPr>
                <a:solidFill>
                  <a:srgbClr val="1C7DC3"/>
                </a:solidFill>
              </a:defRPr>
            </a:lvl1pPr>
            <a:lvl2pPr marL="457200" indent="0" algn="r">
              <a:buNone/>
              <a:defRPr>
                <a:solidFill>
                  <a:srgbClr val="1C7DC3"/>
                </a:solidFill>
              </a:defRPr>
            </a:lvl2pPr>
            <a:lvl3pPr marL="914400" indent="0" algn="r">
              <a:buNone/>
              <a:defRPr>
                <a:solidFill>
                  <a:srgbClr val="1C7DC3"/>
                </a:solidFill>
              </a:defRPr>
            </a:lvl3pPr>
            <a:lvl4pPr marL="1371600" indent="0" algn="r">
              <a:buNone/>
              <a:defRPr>
                <a:solidFill>
                  <a:srgbClr val="1C7DC3"/>
                </a:solidFill>
              </a:defRPr>
            </a:lvl4pPr>
            <a:lvl5pPr marL="1828800" indent="0" algn="r">
              <a:buNone/>
              <a:defRPr>
                <a:solidFill>
                  <a:srgbClr val="1C7DC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62723" y="79228"/>
            <a:ext cx="1326856" cy="442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913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CA2B0-85BC-4059-9C86-5B487B8CFF5F}" type="slidenum">
              <a:rPr lang="nl-NL" smtClean="0"/>
              <a:t>‹n.›</a:t>
            </a:fld>
            <a:endParaRPr lang="nl-NL"/>
          </a:p>
        </p:txBody>
      </p:sp>
      <p:sp>
        <p:nvSpPr>
          <p:cNvPr id="6" name="Shape 29"/>
          <p:cNvSpPr txBox="1"/>
          <p:nvPr userDrawn="1"/>
        </p:nvSpPr>
        <p:spPr>
          <a:xfrm>
            <a:off x="1074693" y="771550"/>
            <a:ext cx="1957200" cy="653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0" dirty="0">
                <a:solidFill>
                  <a:srgbClr val="F1592A"/>
                </a:solidFill>
                <a:latin typeface="Montserrat"/>
                <a:ea typeface="Montserrat"/>
                <a:cs typeface="Montserrat"/>
                <a:sym typeface="Montserrat"/>
              </a:rPr>
              <a:t>“</a:t>
            </a:r>
          </a:p>
        </p:txBody>
      </p:sp>
      <p:sp>
        <p:nvSpPr>
          <p:cNvPr id="8" name="Shape 29"/>
          <p:cNvSpPr txBox="1"/>
          <p:nvPr userDrawn="1"/>
        </p:nvSpPr>
        <p:spPr>
          <a:xfrm>
            <a:off x="7295320" y="2474304"/>
            <a:ext cx="1957200" cy="653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0" dirty="0">
                <a:solidFill>
                  <a:srgbClr val="F1592A"/>
                </a:solidFill>
                <a:latin typeface="Montserrat"/>
                <a:ea typeface="Montserrat"/>
                <a:cs typeface="Montserrat"/>
                <a:sym typeface="Montserrat"/>
              </a:rPr>
              <a:t>”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22862" y="1424604"/>
            <a:ext cx="5472459" cy="2520925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1592A"/>
                </a:solidFill>
              </a:defRPr>
            </a:lvl1pPr>
            <a:lvl2pPr marL="457200" indent="0" algn="ctr">
              <a:buFontTx/>
              <a:buNone/>
              <a:defRPr>
                <a:solidFill>
                  <a:srgbClr val="F1592A"/>
                </a:solidFill>
              </a:defRPr>
            </a:lvl2pPr>
            <a:lvl3pPr marL="914400" indent="0" algn="ctr">
              <a:buFontTx/>
              <a:buNone/>
              <a:defRPr>
                <a:solidFill>
                  <a:srgbClr val="F1592A"/>
                </a:solidFill>
              </a:defRPr>
            </a:lvl3pPr>
            <a:lvl4pPr marL="1371600" indent="0" algn="ctr">
              <a:buFontTx/>
              <a:buNone/>
              <a:defRPr>
                <a:solidFill>
                  <a:srgbClr val="F1592A"/>
                </a:solidFill>
              </a:defRPr>
            </a:lvl4pPr>
            <a:lvl5pPr marL="1828800" indent="0" algn="ctr">
              <a:buFontTx/>
              <a:buNone/>
              <a:defRPr>
                <a:solidFill>
                  <a:srgbClr val="F1592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63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9"/>
          <p:cNvSpPr/>
          <p:nvPr userDrawn="1"/>
        </p:nvSpPr>
        <p:spPr>
          <a:xfrm flipH="1">
            <a:off x="1331640" y="3690"/>
            <a:ext cx="7812360" cy="5139811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4" name="Shape 10"/>
          <p:cNvSpPr/>
          <p:nvPr userDrawn="1"/>
        </p:nvSpPr>
        <p:spPr>
          <a:xfrm flipH="1">
            <a:off x="1815472" y="-3723"/>
            <a:ext cx="7328526" cy="5147222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2564185" y="699542"/>
            <a:ext cx="6400303" cy="857250"/>
          </a:xfrm>
        </p:spPr>
        <p:txBody>
          <a:bodyPr/>
          <a:lstStyle>
            <a:lvl1pPr algn="r">
              <a:defRPr>
                <a:solidFill>
                  <a:srgbClr val="F1592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21" name="Content Placeholder 2"/>
          <p:cNvSpPr>
            <a:spLocks noGrp="1"/>
          </p:cNvSpPr>
          <p:nvPr>
            <p:ph idx="13"/>
          </p:nvPr>
        </p:nvSpPr>
        <p:spPr>
          <a:xfrm>
            <a:off x="4716349" y="1595662"/>
            <a:ext cx="2088232" cy="2526929"/>
          </a:xfr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rgbClr val="1C7DC3"/>
                </a:solidFill>
              </a:defRPr>
            </a:lvl1pPr>
            <a:lvl2pPr marL="457200" indent="0" algn="ctr">
              <a:buNone/>
              <a:defRPr sz="2000">
                <a:solidFill>
                  <a:srgbClr val="1C7DC3"/>
                </a:solidFill>
              </a:defRPr>
            </a:lvl2pPr>
            <a:lvl3pPr marL="914400" indent="0" algn="ctr">
              <a:buNone/>
              <a:defRPr sz="2000">
                <a:solidFill>
                  <a:srgbClr val="1C7DC3"/>
                </a:solidFill>
              </a:defRPr>
            </a:lvl3pPr>
            <a:lvl4pPr marL="1371600" indent="0" algn="ctr">
              <a:buNone/>
              <a:defRPr sz="2000">
                <a:solidFill>
                  <a:srgbClr val="1C7DC3"/>
                </a:solidFill>
              </a:defRPr>
            </a:lvl4pPr>
            <a:lvl5pPr marL="1828800" indent="0" algn="ctr">
              <a:buNone/>
              <a:defRPr sz="2000">
                <a:solidFill>
                  <a:srgbClr val="1C7DC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5"/>
          </p:nvPr>
        </p:nvSpPr>
        <p:spPr>
          <a:xfrm>
            <a:off x="2556545" y="1594893"/>
            <a:ext cx="2016125" cy="252095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2000">
                <a:solidFill>
                  <a:srgbClr val="1C7DC3"/>
                </a:solidFill>
              </a:defRPr>
            </a:lvl1pPr>
            <a:lvl2pPr marL="457200" indent="0">
              <a:buFontTx/>
              <a:buNone/>
              <a:defRPr sz="2000">
                <a:solidFill>
                  <a:srgbClr val="D0D0D0"/>
                </a:solidFill>
              </a:defRPr>
            </a:lvl2pPr>
            <a:lvl3pPr marL="914400" indent="0">
              <a:buFontTx/>
              <a:buNone/>
              <a:defRPr sz="2000">
                <a:solidFill>
                  <a:srgbClr val="D0D0D0"/>
                </a:solidFill>
              </a:defRPr>
            </a:lvl3pPr>
            <a:lvl4pPr marL="1371600" indent="0">
              <a:buFontTx/>
              <a:buNone/>
              <a:defRPr sz="2000">
                <a:solidFill>
                  <a:srgbClr val="D0D0D0"/>
                </a:solidFill>
              </a:defRPr>
            </a:lvl4pPr>
            <a:lvl5pPr marL="1828800" indent="0">
              <a:buFontTx/>
              <a:buNone/>
              <a:defRPr sz="2000">
                <a:solidFill>
                  <a:srgbClr val="D0D0D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16"/>
          </p:nvPr>
        </p:nvSpPr>
        <p:spPr>
          <a:xfrm>
            <a:off x="6948264" y="1594893"/>
            <a:ext cx="2016125" cy="252095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2000">
                <a:solidFill>
                  <a:srgbClr val="1C7DC3"/>
                </a:solidFill>
              </a:defRPr>
            </a:lvl1pPr>
            <a:lvl2pPr marL="457200" indent="0">
              <a:buFontTx/>
              <a:buNone/>
              <a:defRPr sz="2000">
                <a:solidFill>
                  <a:srgbClr val="D0D0D0"/>
                </a:solidFill>
              </a:defRPr>
            </a:lvl2pPr>
            <a:lvl3pPr marL="914400" indent="0">
              <a:buFontTx/>
              <a:buNone/>
              <a:defRPr sz="2000">
                <a:solidFill>
                  <a:srgbClr val="D0D0D0"/>
                </a:solidFill>
              </a:defRPr>
            </a:lvl3pPr>
            <a:lvl4pPr marL="1371600" indent="0">
              <a:buFontTx/>
              <a:buNone/>
              <a:defRPr sz="2000">
                <a:solidFill>
                  <a:srgbClr val="D0D0D0"/>
                </a:solidFill>
              </a:defRPr>
            </a:lvl4pPr>
            <a:lvl5pPr marL="1828800" indent="0">
              <a:buFontTx/>
              <a:buNone/>
              <a:defRPr sz="2000">
                <a:solidFill>
                  <a:srgbClr val="D0D0D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62723" y="79228"/>
            <a:ext cx="1326856" cy="442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082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CA2B0-85BC-4059-9C86-5B487B8CFF5F}" type="slidenum">
              <a:rPr lang="nl-NL" smtClean="0"/>
              <a:pPr/>
              <a:t>‹n.›</a:t>
            </a:fld>
            <a:endParaRPr lang="nl-NL"/>
          </a:p>
        </p:txBody>
      </p:sp>
      <p:sp>
        <p:nvSpPr>
          <p:cNvPr id="4" name="Shape 29"/>
          <p:cNvSpPr txBox="1"/>
          <p:nvPr userDrawn="1"/>
        </p:nvSpPr>
        <p:spPr>
          <a:xfrm>
            <a:off x="1074693" y="771550"/>
            <a:ext cx="1957200" cy="653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0" dirty="0">
                <a:solidFill>
                  <a:srgbClr val="8CC96C"/>
                </a:solidFill>
                <a:latin typeface="Montserrat"/>
                <a:ea typeface="Montserrat"/>
                <a:cs typeface="Montserrat"/>
                <a:sym typeface="Montserrat"/>
              </a:rPr>
              <a:t>“</a:t>
            </a:r>
          </a:p>
        </p:txBody>
      </p:sp>
      <p:sp>
        <p:nvSpPr>
          <p:cNvPr id="5" name="Shape 29"/>
          <p:cNvSpPr txBox="1"/>
          <p:nvPr userDrawn="1"/>
        </p:nvSpPr>
        <p:spPr>
          <a:xfrm>
            <a:off x="7295320" y="2474304"/>
            <a:ext cx="1957200" cy="653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0" dirty="0">
                <a:solidFill>
                  <a:srgbClr val="8CC96C"/>
                </a:solidFill>
                <a:latin typeface="Montserrat"/>
                <a:ea typeface="Montserrat"/>
                <a:cs typeface="Montserrat"/>
                <a:sym typeface="Montserrat"/>
              </a:rPr>
              <a:t>”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07704" y="1425575"/>
            <a:ext cx="5256584" cy="2658343"/>
          </a:xfrm>
        </p:spPr>
        <p:txBody>
          <a:bodyPr/>
          <a:lstStyle>
            <a:lvl1pPr marL="0" indent="0" algn="ctr">
              <a:buNone/>
              <a:defRPr>
                <a:solidFill>
                  <a:srgbClr val="8CC96C"/>
                </a:solidFill>
              </a:defRPr>
            </a:lvl1pPr>
            <a:lvl2pPr marL="457200" indent="0" algn="ctr">
              <a:buNone/>
              <a:defRPr>
                <a:solidFill>
                  <a:srgbClr val="8CC96C"/>
                </a:solidFill>
              </a:defRPr>
            </a:lvl2pPr>
            <a:lvl3pPr marL="914400" indent="0" algn="ctr">
              <a:buNone/>
              <a:defRPr>
                <a:solidFill>
                  <a:srgbClr val="8CC96C"/>
                </a:solidFill>
              </a:defRPr>
            </a:lvl3pPr>
            <a:lvl4pPr marL="1371600" indent="0" algn="ctr">
              <a:buNone/>
              <a:defRPr>
                <a:solidFill>
                  <a:srgbClr val="8CC96C"/>
                </a:solidFill>
              </a:defRPr>
            </a:lvl4pPr>
            <a:lvl5pPr marL="1828800" indent="0" algn="ctr">
              <a:buNone/>
              <a:defRPr>
                <a:solidFill>
                  <a:srgbClr val="8CC96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2237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CA2B0-85BC-4059-9C86-5B487B8CFF5F}" type="slidenum">
              <a:rPr lang="nl-NL" smtClean="0"/>
              <a:pPr/>
              <a:t>‹n.›</a:t>
            </a:fld>
            <a:endParaRPr lang="nl-NL"/>
          </a:p>
        </p:txBody>
      </p:sp>
      <p:sp>
        <p:nvSpPr>
          <p:cNvPr id="4" name="Shape 29"/>
          <p:cNvSpPr txBox="1"/>
          <p:nvPr userDrawn="1"/>
        </p:nvSpPr>
        <p:spPr>
          <a:xfrm>
            <a:off x="1074693" y="771550"/>
            <a:ext cx="1957200" cy="653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0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“</a:t>
            </a:r>
          </a:p>
        </p:txBody>
      </p:sp>
      <p:sp>
        <p:nvSpPr>
          <p:cNvPr id="5" name="Shape 29"/>
          <p:cNvSpPr txBox="1"/>
          <p:nvPr userDrawn="1"/>
        </p:nvSpPr>
        <p:spPr>
          <a:xfrm>
            <a:off x="7295320" y="2474304"/>
            <a:ext cx="1957200" cy="653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0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”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2052638" y="1563688"/>
            <a:ext cx="5039642" cy="2304206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7930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7D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C0CA2B0-85BC-4059-9C86-5B487B8CFF5F}" type="slidenum">
              <a:rPr lang="nl-NL" smtClean="0"/>
              <a:pPr/>
              <a:t>‹n.›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7872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9" r:id="rId3"/>
    <p:sldLayoutId id="2147483650" r:id="rId4"/>
    <p:sldLayoutId id="2147483655" r:id="rId5"/>
    <p:sldLayoutId id="2147483654" r:id="rId6"/>
    <p:sldLayoutId id="2147483657" r:id="rId7"/>
    <p:sldLayoutId id="2147483662" r:id="rId8"/>
    <p:sldLayoutId id="2147483663" r:id="rId9"/>
    <p:sldLayoutId id="2147483666" r:id="rId10"/>
    <p:sldLayoutId id="2147483660" r:id="rId11"/>
    <p:sldLayoutId id="2147483664" r:id="rId12"/>
    <p:sldLayoutId id="2147483665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35686F3E-8002-45D9-9170-216EFC7DC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771550"/>
            <a:ext cx="7704856" cy="3898528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fr-FR" sz="2400" b="1" dirty="0" err="1"/>
              <a:t>Welcome</a:t>
            </a:r>
            <a:r>
              <a:rPr lang="fr-FR" sz="2400" b="1" dirty="0"/>
              <a:t> to the </a:t>
            </a:r>
            <a:r>
              <a:rPr lang="fr-FR" sz="2400" b="1" dirty="0" err="1"/>
              <a:t>third</a:t>
            </a:r>
            <a:r>
              <a:rPr lang="fr-FR" sz="2400" b="1" dirty="0"/>
              <a:t> </a:t>
            </a:r>
            <a:r>
              <a:rPr lang="fr-FR" sz="2400" b="1" dirty="0" err="1"/>
              <a:t>virtual</a:t>
            </a:r>
            <a:r>
              <a:rPr lang="fr-FR" sz="2400" b="1" dirty="0"/>
              <a:t> meeting of the Culture/Cultural </a:t>
            </a:r>
            <a:r>
              <a:rPr lang="fr-FR" sz="2400" b="1" dirty="0" err="1"/>
              <a:t>Heritage</a:t>
            </a:r>
            <a:r>
              <a:rPr lang="fr-FR" sz="2400" b="1" dirty="0"/>
              <a:t> Partnership!</a:t>
            </a:r>
          </a:p>
          <a:p>
            <a:pPr algn="ctr"/>
            <a:endParaRPr lang="fr-FR" sz="2400" dirty="0"/>
          </a:p>
          <a:p>
            <a:pPr algn="ctr"/>
            <a:r>
              <a:rPr lang="fr-FR" sz="2400" dirty="0"/>
              <a:t>The meeting </a:t>
            </a:r>
            <a:r>
              <a:rPr lang="fr-FR" sz="2400" dirty="0" err="1"/>
              <a:t>will</a:t>
            </a:r>
            <a:r>
              <a:rPr lang="fr-FR" sz="2400" dirty="0"/>
              <a:t> start at 10.00. </a:t>
            </a:r>
            <a:r>
              <a:rPr lang="fr-FR" sz="2400" dirty="0" err="1"/>
              <a:t>Please</a:t>
            </a:r>
            <a:r>
              <a:rPr lang="fr-FR" sz="2400" dirty="0"/>
              <a:t> </a:t>
            </a:r>
            <a:r>
              <a:rPr lang="fr-FR" sz="2400" dirty="0" err="1"/>
              <a:t>feel</a:t>
            </a:r>
            <a:r>
              <a:rPr lang="fr-FR" sz="2400" dirty="0"/>
              <a:t> free to test </a:t>
            </a:r>
            <a:r>
              <a:rPr lang="fr-FR" sz="2400" dirty="0" err="1"/>
              <a:t>your</a:t>
            </a:r>
            <a:r>
              <a:rPr lang="fr-FR" sz="2400" dirty="0"/>
              <a:t> microphone and camera in the </a:t>
            </a:r>
            <a:r>
              <a:rPr lang="fr-FR" sz="2400" dirty="0" err="1"/>
              <a:t>meanwhile</a:t>
            </a:r>
            <a:r>
              <a:rPr lang="fr-FR" sz="2400" dirty="0"/>
              <a:t>. </a:t>
            </a:r>
          </a:p>
          <a:p>
            <a:pPr algn="ctr"/>
            <a:endParaRPr lang="fr-FR" sz="2400" dirty="0"/>
          </a:p>
          <a:p>
            <a:pPr algn="ctr"/>
            <a:r>
              <a:rPr lang="fr-FR" sz="1600" dirty="0" err="1"/>
              <a:t>Please</a:t>
            </a:r>
            <a:r>
              <a:rPr lang="fr-FR" sz="1600" dirty="0"/>
              <a:t> note </a:t>
            </a:r>
            <a:r>
              <a:rPr lang="fr-FR" sz="1600" dirty="0" err="1"/>
              <a:t>that</a:t>
            </a:r>
            <a:r>
              <a:rPr lang="fr-FR" sz="1600" dirty="0"/>
              <a:t> </a:t>
            </a:r>
            <a:r>
              <a:rPr lang="fr-FR" sz="1600" dirty="0" err="1"/>
              <a:t>this</a:t>
            </a:r>
            <a:r>
              <a:rPr lang="fr-FR" sz="1600" dirty="0"/>
              <a:t> meeting </a:t>
            </a:r>
            <a:r>
              <a:rPr lang="fr-FR" sz="1600" dirty="0" err="1"/>
              <a:t>will</a:t>
            </a:r>
            <a:r>
              <a:rPr lang="fr-FR" sz="1600" dirty="0"/>
              <a:t> </a:t>
            </a:r>
            <a:r>
              <a:rPr lang="fr-FR" sz="1600" dirty="0" err="1"/>
              <a:t>be</a:t>
            </a:r>
            <a:r>
              <a:rPr lang="fr-FR" sz="1600" dirty="0"/>
              <a:t> </a:t>
            </a:r>
            <a:r>
              <a:rPr lang="fr-FR" sz="1600" dirty="0" err="1"/>
              <a:t>recorded</a:t>
            </a:r>
            <a:r>
              <a:rPr lang="fr-FR" sz="1600" dirty="0"/>
              <a:t>, and the chat and the </a:t>
            </a:r>
            <a:r>
              <a:rPr lang="fr-FR" sz="1600" dirty="0" err="1"/>
              <a:t>voting</a:t>
            </a:r>
            <a:r>
              <a:rPr lang="fr-FR" sz="1600" dirty="0"/>
              <a:t> </a:t>
            </a:r>
            <a:r>
              <a:rPr lang="fr-FR" sz="1600" dirty="0" err="1"/>
              <a:t>results</a:t>
            </a:r>
            <a:r>
              <a:rPr lang="fr-FR" sz="1600" dirty="0"/>
              <a:t> </a:t>
            </a:r>
            <a:r>
              <a:rPr lang="fr-FR" sz="1600" dirty="0" err="1"/>
              <a:t>saved</a:t>
            </a:r>
            <a:r>
              <a:rPr lang="fr-FR" sz="1600" dirty="0"/>
              <a:t> </a:t>
            </a:r>
          </a:p>
          <a:p>
            <a:pPr algn="ctr"/>
            <a:endParaRPr lang="fr-FR" sz="2400" dirty="0"/>
          </a:p>
          <a:p>
            <a:pPr algn="ctr"/>
            <a:endParaRPr lang="fr-FR" sz="2400" dirty="0"/>
          </a:p>
          <a:p>
            <a:pPr algn="ctr"/>
            <a:r>
              <a:rPr lang="fr-FR" sz="1900" dirty="0"/>
              <a:t>If </a:t>
            </a:r>
            <a:r>
              <a:rPr lang="fr-FR" sz="1900" dirty="0" err="1"/>
              <a:t>you</a:t>
            </a:r>
            <a:r>
              <a:rPr lang="fr-FR" sz="1900" dirty="0"/>
              <a:t> have </a:t>
            </a:r>
            <a:r>
              <a:rPr lang="fr-FR" sz="1900" dirty="0" err="1"/>
              <a:t>any</a:t>
            </a:r>
            <a:r>
              <a:rPr lang="fr-FR" sz="1900" dirty="0"/>
              <a:t> </a:t>
            </a:r>
            <a:r>
              <a:rPr lang="fr-FR" sz="1900" dirty="0" err="1"/>
              <a:t>technical</a:t>
            </a:r>
            <a:r>
              <a:rPr lang="fr-FR" sz="1900" dirty="0"/>
              <a:t> </a:t>
            </a:r>
            <a:r>
              <a:rPr lang="fr-FR" sz="1900" dirty="0" err="1"/>
              <a:t>difficulties</a:t>
            </a:r>
            <a:r>
              <a:rPr lang="fr-FR" sz="1900" dirty="0"/>
              <a:t>, </a:t>
            </a:r>
            <a:r>
              <a:rPr lang="fr-FR" sz="1900" dirty="0" err="1"/>
              <a:t>you</a:t>
            </a:r>
            <a:r>
              <a:rPr lang="fr-FR" sz="1900" dirty="0"/>
              <a:t> can contact us via phone: </a:t>
            </a:r>
          </a:p>
          <a:p>
            <a:pPr algn="ctr"/>
            <a:r>
              <a:rPr lang="x-none" sz="1900" dirty="0"/>
              <a:t>+32 2 743 89 31</a:t>
            </a:r>
            <a:r>
              <a:rPr lang="en-GB" sz="1900" dirty="0"/>
              <a:t> </a:t>
            </a:r>
          </a:p>
          <a:p>
            <a:pPr algn="ctr"/>
            <a:r>
              <a:rPr lang="en-GB" sz="1900" dirty="0"/>
              <a:t>or email: </a:t>
            </a:r>
          </a:p>
          <a:p>
            <a:pPr algn="ctr"/>
            <a:r>
              <a:rPr lang="en-GB" sz="1900" dirty="0"/>
              <a:t>UA.communication@Ecorys.com</a:t>
            </a:r>
            <a:endParaRPr lang="x-none" sz="1900" dirty="0"/>
          </a:p>
          <a:p>
            <a:pPr algn="ctr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723227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452320" y="0"/>
            <a:ext cx="1584176" cy="64633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it-IT" dirty="0"/>
          </a:p>
          <a:p>
            <a:endParaRPr lang="it-IT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754876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31840" y="699542"/>
            <a:ext cx="5831880" cy="1102519"/>
          </a:xfrm>
        </p:spPr>
        <p:txBody>
          <a:bodyPr>
            <a:normAutofit fontScale="90000"/>
          </a:bodyPr>
          <a:lstStyle/>
          <a:p>
            <a:r>
              <a:rPr lang="en-US" dirty="0"/>
              <a:t>Questions &amp; Answers</a:t>
            </a:r>
            <a:endParaRPr lang="nl-NL" dirty="0"/>
          </a:p>
        </p:txBody>
      </p:sp>
      <p:sp>
        <p:nvSpPr>
          <p:cNvPr id="3" name="Subtitle 4">
            <a:extLst>
              <a:ext uri="{FF2B5EF4-FFF2-40B4-BE49-F238E27FC236}">
                <a16:creationId xmlns:a16="http://schemas.microsoft.com/office/drawing/2014/main" xmlns="" id="{41D195D1-511A-48D7-A359-2A2199A9E5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5128" y="1995686"/>
            <a:ext cx="5328592" cy="2448272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If you have any questions/comment, please write your </a:t>
            </a:r>
            <a:r>
              <a:rPr lang="en-GB" b="1" dirty="0">
                <a:solidFill>
                  <a:schemeClr val="tx1"/>
                </a:solidFill>
              </a:rPr>
              <a:t>name</a:t>
            </a:r>
            <a:r>
              <a:rPr lang="en-GB" dirty="0">
                <a:solidFill>
                  <a:schemeClr val="tx1"/>
                </a:solidFill>
              </a:rPr>
              <a:t> and </a:t>
            </a:r>
            <a:r>
              <a:rPr lang="en-GB" b="1" dirty="0">
                <a:solidFill>
                  <a:schemeClr val="tx1"/>
                </a:solidFill>
              </a:rPr>
              <a:t>organisation</a:t>
            </a:r>
            <a:r>
              <a:rPr lang="en-GB" dirty="0">
                <a:solidFill>
                  <a:schemeClr val="tx1"/>
                </a:solidFill>
              </a:rPr>
              <a:t> in the chat box (send to: all participants).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ysClr val="windowText" lastClr="000000"/>
                </a:solidFill>
              </a:rPr>
              <a:t>We will then give you the floor to share your views (depending on the time available).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xmlns="" id="{A643747F-9925-4D70-A015-6E04A8C0CE89}"/>
              </a:ext>
            </a:extLst>
          </p:cNvPr>
          <p:cNvSpPr/>
          <p:nvPr/>
        </p:nvSpPr>
        <p:spPr>
          <a:xfrm>
            <a:off x="6156176" y="3147814"/>
            <a:ext cx="2736304" cy="517677"/>
          </a:xfrm>
          <a:prstGeom prst="rightArrow">
            <a:avLst>
              <a:gd name="adj1" fmla="val 39372"/>
              <a:gd name="adj2" fmla="val 50000"/>
            </a:avLst>
          </a:prstGeom>
          <a:solidFill>
            <a:srgbClr val="F1592A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630677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59832" y="1563638"/>
            <a:ext cx="5831880" cy="1102519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2: </a:t>
            </a:r>
            <a:br>
              <a:rPr lang="en-US" dirty="0"/>
            </a:br>
            <a:r>
              <a:rPr lang="en-US" dirty="0"/>
              <a:t>Next steps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5856" y="3273524"/>
            <a:ext cx="5688632" cy="1314450"/>
          </a:xfrm>
        </p:spPr>
        <p:txBody>
          <a:bodyPr>
            <a:normAutofit/>
          </a:bodyPr>
          <a:lstStyle/>
          <a:p>
            <a:r>
              <a:rPr lang="de-DE" sz="1800" dirty="0"/>
              <a:t>Sandra Gizdulich, Giovanni Pineschi </a:t>
            </a:r>
            <a:r>
              <a:rPr lang="nl-NL" sz="1800" dirty="0"/>
              <a:t>| </a:t>
            </a:r>
            <a:r>
              <a:rPr lang="it-IT" sz="1800" dirty="0"/>
              <a:t>Agenzia per la Coesione Territoriale</a:t>
            </a:r>
          </a:p>
          <a:p>
            <a:r>
              <a:rPr lang="nl-NL" sz="1800" dirty="0"/>
              <a:t>Jan Schultheiß | </a:t>
            </a:r>
            <a:r>
              <a:rPr lang="en-US" sz="1800" dirty="0"/>
              <a:t>Federal Ministry of the Interior, </a:t>
            </a:r>
          </a:p>
          <a:p>
            <a:r>
              <a:rPr lang="en-US" sz="1800" dirty="0"/>
              <a:t>Building and Community 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561985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123478"/>
            <a:ext cx="7139136" cy="857250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Timeline towards Action Plan</a:t>
            </a:r>
            <a:endParaRPr lang="nl-NL" sz="3200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0544" y="899201"/>
            <a:ext cx="6755872" cy="4192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859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18356"/>
            <a:ext cx="7139136" cy="857250"/>
          </a:xfrm>
        </p:spPr>
        <p:txBody>
          <a:bodyPr>
            <a:normAutofit fontScale="90000"/>
          </a:bodyPr>
          <a:lstStyle/>
          <a:p>
            <a:r>
              <a:rPr lang="de-DE" dirty="0"/>
              <a:t>Timeline: </a:t>
            </a:r>
            <a:r>
              <a:rPr lang="de-DE" dirty="0" err="1"/>
              <a:t>Steps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Action Plan</a:t>
            </a:r>
            <a:endParaRPr lang="nl-NL" dirty="0"/>
          </a:p>
        </p:txBody>
      </p:sp>
      <p:sp>
        <p:nvSpPr>
          <p:cNvPr id="7" name="Inhaltsplatzhalter 2"/>
          <p:cNvSpPr>
            <a:spLocks noGrp="1"/>
          </p:cNvSpPr>
          <p:nvPr>
            <p:ph sz="quarter" idx="4294967295"/>
          </p:nvPr>
        </p:nvSpPr>
        <p:spPr>
          <a:xfrm>
            <a:off x="1187624" y="1435646"/>
            <a:ext cx="8064895" cy="3707854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1C7DC3"/>
                </a:solidFill>
              </a:rPr>
              <a:t>Next steps:</a:t>
            </a:r>
            <a:endParaRPr lang="de-DE" dirty="0">
              <a:solidFill>
                <a:srgbClr val="1C7DC3"/>
              </a:solidFill>
            </a:endParaRPr>
          </a:p>
          <a:p>
            <a:pPr marL="457200" indent="-457200">
              <a:buFontTx/>
              <a:buChar char="-"/>
            </a:pPr>
            <a:r>
              <a:rPr lang="de-DE" dirty="0">
                <a:solidFill>
                  <a:srgbClr val="1C7DC3"/>
                </a:solidFill>
              </a:rPr>
              <a:t>Confirm your interest today or at the latest by Monday morning (29 June)</a:t>
            </a:r>
          </a:p>
          <a:p>
            <a:pPr marL="457200" indent="-457200">
              <a:buFontTx/>
              <a:buChar char="-"/>
            </a:pPr>
            <a:r>
              <a:rPr lang="de-DE" dirty="0" err="1">
                <a:solidFill>
                  <a:srgbClr val="1C7DC3"/>
                </a:solidFill>
              </a:rPr>
              <a:t>Get</a:t>
            </a:r>
            <a:r>
              <a:rPr lang="de-DE" dirty="0">
                <a:solidFill>
                  <a:srgbClr val="1C7DC3"/>
                </a:solidFill>
              </a:rPr>
              <a:t> in </a:t>
            </a:r>
            <a:r>
              <a:rPr lang="de-DE" dirty="0" err="1">
                <a:solidFill>
                  <a:srgbClr val="1C7DC3"/>
                </a:solidFill>
              </a:rPr>
              <a:t>touch</a:t>
            </a:r>
            <a:r>
              <a:rPr lang="de-DE" dirty="0">
                <a:solidFill>
                  <a:srgbClr val="1C7DC3"/>
                </a:solidFill>
              </a:rPr>
              <a:t> </a:t>
            </a:r>
            <a:r>
              <a:rPr lang="de-DE" dirty="0" err="1">
                <a:solidFill>
                  <a:srgbClr val="1C7DC3"/>
                </a:solidFill>
              </a:rPr>
              <a:t>with</a:t>
            </a:r>
            <a:r>
              <a:rPr lang="de-DE" dirty="0">
                <a:solidFill>
                  <a:srgbClr val="1C7DC3"/>
                </a:solidFill>
              </a:rPr>
              <a:t> Action </a:t>
            </a:r>
            <a:r>
              <a:rPr lang="de-DE" dirty="0" err="1">
                <a:solidFill>
                  <a:srgbClr val="1C7DC3"/>
                </a:solidFill>
              </a:rPr>
              <a:t>Leaders</a:t>
            </a:r>
            <a:r>
              <a:rPr lang="de-DE" dirty="0">
                <a:solidFill>
                  <a:srgbClr val="1C7DC3"/>
                </a:solidFill>
              </a:rPr>
              <a:t> </a:t>
            </a:r>
            <a:r>
              <a:rPr lang="de-DE" dirty="0" err="1">
                <a:solidFill>
                  <a:srgbClr val="1C7DC3"/>
                </a:solidFill>
              </a:rPr>
              <a:t>by</a:t>
            </a:r>
            <a:r>
              <a:rPr lang="de-DE" dirty="0">
                <a:solidFill>
                  <a:srgbClr val="1C7DC3"/>
                </a:solidFill>
              </a:rPr>
              <a:t> 1 </a:t>
            </a:r>
            <a:r>
              <a:rPr lang="de-DE" dirty="0" err="1">
                <a:solidFill>
                  <a:srgbClr val="1C7DC3"/>
                </a:solidFill>
              </a:rPr>
              <a:t>July</a:t>
            </a:r>
            <a:endParaRPr lang="de-DE" dirty="0">
              <a:solidFill>
                <a:srgbClr val="1C7DC3"/>
              </a:solidFill>
            </a:endParaRPr>
          </a:p>
          <a:p>
            <a:pPr marL="457200" indent="-457200">
              <a:buFontTx/>
              <a:buChar char="-"/>
            </a:pPr>
            <a:r>
              <a:rPr lang="de-DE" dirty="0">
                <a:solidFill>
                  <a:srgbClr val="1C7DC3"/>
                </a:solidFill>
              </a:rPr>
              <a:t>Help </a:t>
            </a:r>
            <a:r>
              <a:rPr lang="de-DE" dirty="0" err="1">
                <a:solidFill>
                  <a:srgbClr val="1C7DC3"/>
                </a:solidFill>
              </a:rPr>
              <a:t>prepare</a:t>
            </a:r>
            <a:r>
              <a:rPr lang="de-DE" dirty="0">
                <a:solidFill>
                  <a:srgbClr val="1C7DC3"/>
                </a:solidFill>
              </a:rPr>
              <a:t> </a:t>
            </a:r>
            <a:r>
              <a:rPr lang="de-DE" dirty="0" err="1">
                <a:solidFill>
                  <a:srgbClr val="1C7DC3"/>
                </a:solidFill>
              </a:rPr>
              <a:t>the</a:t>
            </a:r>
            <a:r>
              <a:rPr lang="de-DE" dirty="0">
                <a:solidFill>
                  <a:srgbClr val="1C7DC3"/>
                </a:solidFill>
              </a:rPr>
              <a:t> Public </a:t>
            </a:r>
            <a:r>
              <a:rPr lang="de-DE" dirty="0" err="1">
                <a:solidFill>
                  <a:srgbClr val="1C7DC3"/>
                </a:solidFill>
              </a:rPr>
              <a:t>consultation</a:t>
            </a:r>
            <a:r>
              <a:rPr lang="de-DE" dirty="0">
                <a:solidFill>
                  <a:srgbClr val="1C7DC3"/>
                </a:solidFill>
              </a:rPr>
              <a:t> (</a:t>
            </a:r>
            <a:r>
              <a:rPr lang="de-DE" dirty="0" err="1">
                <a:solidFill>
                  <a:srgbClr val="1C7DC3"/>
                </a:solidFill>
              </a:rPr>
              <a:t>by</a:t>
            </a:r>
            <a:r>
              <a:rPr lang="de-DE" dirty="0">
                <a:solidFill>
                  <a:srgbClr val="1C7DC3"/>
                </a:solidFill>
              </a:rPr>
              <a:t> </a:t>
            </a:r>
            <a:r>
              <a:rPr lang="de-DE" dirty="0" err="1">
                <a:solidFill>
                  <a:srgbClr val="1C7DC3"/>
                </a:solidFill>
              </a:rPr>
              <a:t>mid-July</a:t>
            </a:r>
            <a:r>
              <a:rPr lang="de-DE" dirty="0">
                <a:solidFill>
                  <a:srgbClr val="1C7DC3"/>
                </a:solidFill>
              </a:rPr>
              <a:t>)</a:t>
            </a:r>
          </a:p>
          <a:p>
            <a:pPr marL="457200" indent="-457200">
              <a:buFontTx/>
              <a:buChar char="-"/>
            </a:pPr>
            <a:r>
              <a:rPr lang="de-DE" dirty="0">
                <a:solidFill>
                  <a:srgbClr val="1C7DC3"/>
                </a:solidFill>
              </a:rPr>
              <a:t>Further </a:t>
            </a:r>
            <a:r>
              <a:rPr lang="de-DE" dirty="0" err="1">
                <a:solidFill>
                  <a:srgbClr val="1C7DC3"/>
                </a:solidFill>
              </a:rPr>
              <a:t>define</a:t>
            </a:r>
            <a:r>
              <a:rPr lang="de-DE" dirty="0">
                <a:solidFill>
                  <a:srgbClr val="1C7DC3"/>
                </a:solidFill>
              </a:rPr>
              <a:t> Actions (</a:t>
            </a:r>
            <a:r>
              <a:rPr lang="de-DE" dirty="0" err="1">
                <a:solidFill>
                  <a:srgbClr val="1C7DC3"/>
                </a:solidFill>
              </a:rPr>
              <a:t>see</a:t>
            </a:r>
            <a:r>
              <a:rPr lang="de-DE" dirty="0">
                <a:solidFill>
                  <a:srgbClr val="1C7DC3"/>
                </a:solidFill>
              </a:rPr>
              <a:t> </a:t>
            </a:r>
            <a:r>
              <a:rPr lang="de-DE" dirty="0" err="1">
                <a:solidFill>
                  <a:srgbClr val="1C7DC3"/>
                </a:solidFill>
              </a:rPr>
              <a:t>following</a:t>
            </a:r>
            <a:r>
              <a:rPr lang="de-DE" dirty="0">
                <a:solidFill>
                  <a:srgbClr val="1C7DC3"/>
                </a:solidFill>
              </a:rPr>
              <a:t> </a:t>
            </a:r>
            <a:r>
              <a:rPr lang="de-DE" dirty="0" err="1">
                <a:solidFill>
                  <a:srgbClr val="1C7DC3"/>
                </a:solidFill>
              </a:rPr>
              <a:t>slides</a:t>
            </a:r>
            <a:r>
              <a:rPr lang="de-DE" dirty="0">
                <a:solidFill>
                  <a:srgbClr val="1C7DC3"/>
                </a:solidFill>
              </a:rPr>
              <a:t>) </a:t>
            </a:r>
            <a:r>
              <a:rPr lang="de-DE" dirty="0" err="1">
                <a:solidFill>
                  <a:srgbClr val="1C7DC3"/>
                </a:solidFill>
              </a:rPr>
              <a:t>by</a:t>
            </a:r>
            <a:r>
              <a:rPr lang="de-DE" dirty="0">
                <a:solidFill>
                  <a:srgbClr val="1C7DC3"/>
                </a:solidFill>
              </a:rPr>
              <a:t> end </a:t>
            </a:r>
            <a:r>
              <a:rPr lang="de-DE" dirty="0" err="1">
                <a:solidFill>
                  <a:srgbClr val="1C7DC3"/>
                </a:solidFill>
              </a:rPr>
              <a:t>of</a:t>
            </a:r>
            <a:r>
              <a:rPr lang="de-DE" dirty="0">
                <a:solidFill>
                  <a:srgbClr val="1C7DC3"/>
                </a:solidFill>
              </a:rPr>
              <a:t> </a:t>
            </a:r>
            <a:r>
              <a:rPr lang="de-DE" dirty="0" err="1">
                <a:solidFill>
                  <a:srgbClr val="1C7DC3"/>
                </a:solidFill>
              </a:rPr>
              <a:t>July</a:t>
            </a:r>
            <a:endParaRPr lang="de-DE" dirty="0">
              <a:solidFill>
                <a:srgbClr val="1C7DC3"/>
              </a:solidFill>
            </a:endParaRPr>
          </a:p>
          <a:p>
            <a:pPr marL="457200" indent="-457200">
              <a:buFontTx/>
              <a:buChar char="-"/>
            </a:pPr>
            <a:r>
              <a:rPr lang="de-DE" dirty="0" err="1">
                <a:solidFill>
                  <a:srgbClr val="1C7DC3"/>
                </a:solidFill>
              </a:rPr>
              <a:t>Incorporate</a:t>
            </a:r>
            <a:r>
              <a:rPr lang="de-DE" dirty="0">
                <a:solidFill>
                  <a:srgbClr val="1C7DC3"/>
                </a:solidFill>
              </a:rPr>
              <a:t> </a:t>
            </a:r>
            <a:r>
              <a:rPr lang="de-DE" dirty="0" err="1">
                <a:solidFill>
                  <a:srgbClr val="1C7DC3"/>
                </a:solidFill>
              </a:rPr>
              <a:t>feedback</a:t>
            </a:r>
            <a:r>
              <a:rPr lang="de-DE" dirty="0">
                <a:solidFill>
                  <a:srgbClr val="1C7DC3"/>
                </a:solidFill>
              </a:rPr>
              <a:t> </a:t>
            </a:r>
            <a:r>
              <a:rPr lang="de-DE" dirty="0" err="1">
                <a:solidFill>
                  <a:srgbClr val="1C7DC3"/>
                </a:solidFill>
              </a:rPr>
              <a:t>from</a:t>
            </a:r>
            <a:r>
              <a:rPr lang="de-DE" dirty="0">
                <a:solidFill>
                  <a:srgbClr val="1C7DC3"/>
                </a:solidFill>
              </a:rPr>
              <a:t> Public </a:t>
            </a:r>
            <a:r>
              <a:rPr lang="de-DE" dirty="0" err="1">
                <a:solidFill>
                  <a:srgbClr val="1C7DC3"/>
                </a:solidFill>
              </a:rPr>
              <a:t>and</a:t>
            </a:r>
            <a:r>
              <a:rPr lang="de-DE" dirty="0">
                <a:solidFill>
                  <a:srgbClr val="1C7DC3"/>
                </a:solidFill>
              </a:rPr>
              <a:t> Interservice </a:t>
            </a:r>
            <a:r>
              <a:rPr lang="de-DE" dirty="0" err="1">
                <a:solidFill>
                  <a:srgbClr val="1C7DC3"/>
                </a:solidFill>
              </a:rPr>
              <a:t>Consultations</a:t>
            </a:r>
            <a:endParaRPr lang="de-DE" dirty="0">
              <a:solidFill>
                <a:srgbClr val="1C7DC3"/>
              </a:solidFill>
            </a:endParaRPr>
          </a:p>
          <a:p>
            <a:pPr marL="457200" indent="-457200">
              <a:buFontTx/>
              <a:buChar char="-"/>
            </a:pPr>
            <a:r>
              <a:rPr lang="de-DE" dirty="0">
                <a:solidFill>
                  <a:srgbClr val="1C7DC3"/>
                </a:solidFill>
              </a:rPr>
              <a:t>Have the Action ready for Action Plan submission on September 3!</a:t>
            </a:r>
          </a:p>
        </p:txBody>
      </p:sp>
    </p:spTree>
    <p:extLst>
      <p:ext uri="{BB962C8B-B14F-4D97-AF65-F5344CB8AC3E}">
        <p14:creationId xmlns:p14="http://schemas.microsoft.com/office/powerpoint/2010/main" val="4238113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59832" y="1563638"/>
            <a:ext cx="5831880" cy="1102519"/>
          </a:xfrm>
        </p:spPr>
        <p:txBody>
          <a:bodyPr>
            <a:normAutofit fontScale="90000"/>
          </a:bodyPr>
          <a:lstStyle/>
          <a:p>
            <a:r>
              <a:rPr lang="en-US" dirty="0"/>
              <a:t>Towards the </a:t>
            </a:r>
            <a:br>
              <a:rPr lang="en-US" dirty="0"/>
            </a:br>
            <a:r>
              <a:rPr lang="en-US" dirty="0"/>
              <a:t>Action implementation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5856" y="3273524"/>
            <a:ext cx="5688632" cy="1314450"/>
          </a:xfrm>
        </p:spPr>
        <p:txBody>
          <a:bodyPr>
            <a:normAutofit/>
          </a:bodyPr>
          <a:lstStyle/>
          <a:p>
            <a:r>
              <a:rPr lang="de-DE" sz="1800" dirty="0"/>
              <a:t>Laura Hagemann </a:t>
            </a:r>
            <a:r>
              <a:rPr lang="nl-NL" sz="1800" dirty="0"/>
              <a:t>| </a:t>
            </a:r>
            <a:r>
              <a:rPr lang="it-IT" sz="1800" dirty="0"/>
              <a:t>European Commission </a:t>
            </a:r>
          </a:p>
          <a:p>
            <a:r>
              <a:rPr lang="it-IT" sz="1800" dirty="0"/>
              <a:t>(DG REGIO)</a:t>
            </a:r>
          </a:p>
        </p:txBody>
      </p:sp>
    </p:spTree>
    <p:extLst>
      <p:ext uri="{BB962C8B-B14F-4D97-AF65-F5344CB8AC3E}">
        <p14:creationId xmlns:p14="http://schemas.microsoft.com/office/powerpoint/2010/main" val="29269701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9604D9-7D59-49CC-ABBA-A072F7D37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28600" y="51470"/>
            <a:ext cx="8496175" cy="857250"/>
          </a:xfrm>
        </p:spPr>
        <p:txBody>
          <a:bodyPr>
            <a:normAutofit/>
          </a:bodyPr>
          <a:lstStyle/>
          <a:p>
            <a:r>
              <a:rPr lang="en-GB" sz="3600" dirty="0"/>
              <a:t>Fine-tuning the Actions</a:t>
            </a:r>
            <a:endParaRPr lang="x-none" sz="36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3945AA4A-84F0-4C83-B608-020BD7B88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275606"/>
            <a:ext cx="7886700" cy="3263504"/>
          </a:xfrm>
        </p:spPr>
        <p:txBody>
          <a:bodyPr>
            <a:normAutofit fontScale="62500" lnSpcReduction="20000"/>
          </a:bodyPr>
          <a:lstStyle/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Always take into account the </a:t>
            </a:r>
            <a:r>
              <a:rPr lang="en-GB" b="1" dirty="0"/>
              <a:t>feasibility</a:t>
            </a:r>
            <a:r>
              <a:rPr lang="en-GB" dirty="0"/>
              <a:t> </a:t>
            </a:r>
            <a:r>
              <a:rPr lang="en-GB" b="1" dirty="0"/>
              <a:t>of Actions and their results </a:t>
            </a:r>
            <a:r>
              <a:rPr lang="en-GB" dirty="0"/>
              <a:t>(result-oriented approach)</a:t>
            </a:r>
            <a:r>
              <a:rPr lang="en-GB" b="1" dirty="0"/>
              <a:t> 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b="1" dirty="0"/>
              <a:t>Merging Actions </a:t>
            </a:r>
            <a:r>
              <a:rPr lang="en-GB" dirty="0"/>
              <a:t>could impact the internal feasibility of Actions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Important to </a:t>
            </a:r>
            <a:r>
              <a:rPr lang="en-GB" b="1" dirty="0"/>
              <a:t>structure what needs to be done and by whom</a:t>
            </a:r>
            <a:r>
              <a:rPr lang="en-GB" dirty="0"/>
              <a:t> (ownership on the implementation) 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Crucial role of </a:t>
            </a:r>
            <a:r>
              <a:rPr lang="en-GB" b="1" dirty="0"/>
              <a:t>Action Leaders but need to engage with Partners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Have clear set of </a:t>
            </a:r>
            <a:r>
              <a:rPr lang="en-GB" b="1" dirty="0"/>
              <a:t>activities and deliverables 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b="1" dirty="0"/>
              <a:t>Consider interlinkages </a:t>
            </a:r>
            <a:r>
              <a:rPr lang="en-GB" dirty="0"/>
              <a:t>across Actions – don’t work in silos</a:t>
            </a:r>
          </a:p>
        </p:txBody>
      </p:sp>
    </p:spTree>
    <p:extLst>
      <p:ext uri="{BB962C8B-B14F-4D97-AF65-F5344CB8AC3E}">
        <p14:creationId xmlns:p14="http://schemas.microsoft.com/office/powerpoint/2010/main" val="549536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9604D9-7D59-49CC-ABBA-A072F7D37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11903" y="21507"/>
            <a:ext cx="8496175" cy="857250"/>
          </a:xfrm>
        </p:spPr>
        <p:txBody>
          <a:bodyPr>
            <a:normAutofit/>
          </a:bodyPr>
          <a:lstStyle/>
          <a:p>
            <a:r>
              <a:rPr lang="en-GB" sz="3600" dirty="0"/>
              <a:t>The consultation process</a:t>
            </a:r>
            <a:endParaRPr lang="x-none" sz="36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3945AA4A-84F0-4C83-B608-020BD7B88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2" y="767292"/>
            <a:ext cx="7255718" cy="3263504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Have </a:t>
            </a:r>
            <a:r>
              <a:rPr lang="en-GB" sz="2000" b="1" dirty="0"/>
              <a:t>informal and internal consultation </a:t>
            </a:r>
            <a:r>
              <a:rPr lang="en-GB" sz="2000" dirty="0"/>
              <a:t>on the Actions – to get feedback but also to promote ownership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Encourage </a:t>
            </a:r>
            <a:r>
              <a:rPr lang="en-GB" sz="2000" b="1" dirty="0"/>
              <a:t>feedback from your network </a:t>
            </a:r>
            <a:r>
              <a:rPr lang="en-GB" sz="2000" dirty="0"/>
              <a:t>– let them join the Public Feedback - open on </a:t>
            </a:r>
            <a:r>
              <a:rPr lang="en-GB" sz="2000" dirty="0" err="1"/>
              <a:t>Futurium</a:t>
            </a:r>
            <a:r>
              <a:rPr lang="en-GB" sz="2000" dirty="0"/>
              <a:t> for at least 6 weeks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Get guidance  and feedback is also </a:t>
            </a:r>
            <a:r>
              <a:rPr lang="en-GB" sz="2000" b="1" dirty="0"/>
              <a:t>a way to ensure synergy </a:t>
            </a:r>
            <a:r>
              <a:rPr lang="en-GB" sz="2000" dirty="0"/>
              <a:t>and promote</a:t>
            </a:r>
            <a:r>
              <a:rPr lang="en-GB" sz="2000" b="1" dirty="0"/>
              <a:t> cooperation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A2A899C8-BA00-4BFF-8883-27D48B3E50A7}"/>
              </a:ext>
            </a:extLst>
          </p:cNvPr>
          <p:cNvSpPr/>
          <p:nvPr/>
        </p:nvSpPr>
        <p:spPr>
          <a:xfrm>
            <a:off x="1570177" y="3230465"/>
            <a:ext cx="1146108" cy="702078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1100" dirty="0">
                <a:solidFill>
                  <a:srgbClr val="FFFFFF"/>
                </a:solidFill>
                <a:latin typeface="Arial"/>
              </a:rPr>
              <a:t>Draft AP submitted for ISC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39D04E2A-2C6F-427A-8A33-2D76D128920B}"/>
              </a:ext>
            </a:extLst>
          </p:cNvPr>
          <p:cNvSpPr/>
          <p:nvPr/>
        </p:nvSpPr>
        <p:spPr>
          <a:xfrm>
            <a:off x="1597465" y="4052180"/>
            <a:ext cx="1146108" cy="70207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1050" dirty="0">
                <a:solidFill>
                  <a:srgbClr val="FFFFFF"/>
                </a:solidFill>
                <a:latin typeface="Arial"/>
              </a:rPr>
              <a:t>Draft AP submitted for Public feedback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F07B417-A83D-42DC-847A-12A233180BE5}"/>
              </a:ext>
            </a:extLst>
          </p:cNvPr>
          <p:cNvSpPr/>
          <p:nvPr/>
        </p:nvSpPr>
        <p:spPr>
          <a:xfrm>
            <a:off x="4128799" y="3734407"/>
            <a:ext cx="1091531" cy="3780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1050" dirty="0">
                <a:solidFill>
                  <a:srgbClr val="FFFFFF"/>
                </a:solidFill>
                <a:latin typeface="Arial"/>
              </a:rPr>
              <a:t>Draft AP is sent to UDG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6A951EF5-FC83-464F-A574-67DD3250C895}"/>
              </a:ext>
            </a:extLst>
          </p:cNvPr>
          <p:cNvSpPr/>
          <p:nvPr/>
        </p:nvSpPr>
        <p:spPr>
          <a:xfrm>
            <a:off x="6322075" y="3734407"/>
            <a:ext cx="1091531" cy="3780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1050" dirty="0">
                <a:solidFill>
                  <a:srgbClr val="FFFFFF"/>
                </a:solidFill>
                <a:latin typeface="Arial"/>
              </a:rPr>
              <a:t>AP presented at  DG UM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BAEBA2F1-41BD-49C1-8330-3B6FBED46F20}"/>
              </a:ext>
            </a:extLst>
          </p:cNvPr>
          <p:cNvCxnSpPr>
            <a:stCxn id="4" idx="6"/>
            <a:endCxn id="7" idx="1"/>
          </p:cNvCxnSpPr>
          <p:nvPr/>
        </p:nvCxnSpPr>
        <p:spPr>
          <a:xfrm>
            <a:off x="2716285" y="3581504"/>
            <a:ext cx="1412513" cy="34192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6811D911-3C8D-49CB-B93D-0C2EEE8C4773}"/>
              </a:ext>
            </a:extLst>
          </p:cNvPr>
          <p:cNvCxnSpPr>
            <a:stCxn id="5" idx="6"/>
            <a:endCxn id="7" idx="1"/>
          </p:cNvCxnSpPr>
          <p:nvPr/>
        </p:nvCxnSpPr>
        <p:spPr>
          <a:xfrm flipV="1">
            <a:off x="2743573" y="3923428"/>
            <a:ext cx="1385225" cy="47979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xmlns="" id="{6F687454-C06D-4023-8FB6-5B5702BD881B}"/>
              </a:ext>
            </a:extLst>
          </p:cNvPr>
          <p:cNvCxnSpPr>
            <a:stCxn id="7" idx="3"/>
            <a:endCxn id="8" idx="1"/>
          </p:cNvCxnSpPr>
          <p:nvPr/>
        </p:nvCxnSpPr>
        <p:spPr>
          <a:xfrm>
            <a:off x="5220330" y="3923428"/>
            <a:ext cx="110174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AD45E428-78E6-4327-AAC5-1F427651F776}"/>
              </a:ext>
            </a:extLst>
          </p:cNvPr>
          <p:cNvSpPr txBox="1"/>
          <p:nvPr/>
        </p:nvSpPr>
        <p:spPr>
          <a:xfrm>
            <a:off x="3807816" y="4255628"/>
            <a:ext cx="2514259" cy="255389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685800"/>
            <a:r>
              <a:rPr lang="en-GB" sz="900" dirty="0">
                <a:solidFill>
                  <a:srgbClr val="4D4D4D"/>
                </a:solidFill>
                <a:latin typeface="Arial"/>
              </a:rPr>
              <a:t>Implementation of comments</a:t>
            </a:r>
            <a:endParaRPr lang="x-none" sz="900" dirty="0">
              <a:solidFill>
                <a:srgbClr val="4D4D4D"/>
              </a:solidFill>
              <a:latin typeface="Arial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34DC34B3-2972-4C91-95A4-63D31862EF81}"/>
              </a:ext>
            </a:extLst>
          </p:cNvPr>
          <p:cNvSpPr txBox="1"/>
          <p:nvPr/>
        </p:nvSpPr>
        <p:spPr>
          <a:xfrm>
            <a:off x="2989671" y="3765059"/>
            <a:ext cx="818145" cy="408623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685800"/>
            <a:r>
              <a:rPr lang="en-GB" sz="900" dirty="0">
                <a:solidFill>
                  <a:srgbClr val="4D4D4D"/>
                </a:solidFill>
                <a:latin typeface="Arial"/>
              </a:rPr>
              <a:t>Collection of feedback</a:t>
            </a:r>
            <a:endParaRPr lang="x-none" sz="900" dirty="0">
              <a:solidFill>
                <a:srgbClr val="4D4D4D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190303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9604D9-7D59-49CC-ABBA-A072F7D37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123478"/>
            <a:ext cx="6407943" cy="857250"/>
          </a:xfrm>
        </p:spPr>
        <p:txBody>
          <a:bodyPr>
            <a:noAutofit/>
          </a:bodyPr>
          <a:lstStyle/>
          <a:p>
            <a:r>
              <a:rPr lang="en-GB" sz="3200" dirty="0"/>
              <a:t>Towards the implementation phase</a:t>
            </a:r>
            <a:endParaRPr lang="x-none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3945AA4A-84F0-4C83-B608-020BD7B88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347614"/>
            <a:ext cx="7704856" cy="3117567"/>
          </a:xfrm>
        </p:spPr>
        <p:txBody>
          <a:bodyPr>
            <a:normAutofit fontScale="85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/>
              <a:t>Set realistic </a:t>
            </a:r>
            <a:r>
              <a:rPr lang="en-GB" b="1" dirty="0"/>
              <a:t>milestones </a:t>
            </a:r>
            <a:r>
              <a:rPr lang="en-GB" dirty="0"/>
              <a:t>and try to stick to those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/>
              <a:t>Make use of a </a:t>
            </a:r>
            <a:r>
              <a:rPr lang="en-GB" b="1" dirty="0"/>
              <a:t>good methodology </a:t>
            </a:r>
            <a:r>
              <a:rPr lang="en-GB" dirty="0"/>
              <a:t>and </a:t>
            </a:r>
            <a:r>
              <a:rPr lang="en-GB" b="1" dirty="0"/>
              <a:t>effective tools </a:t>
            </a:r>
            <a:r>
              <a:rPr lang="en-GB" dirty="0"/>
              <a:t>(e.g. by using templates provided by the Secretariat)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/>
              <a:t>Find an efficient but </a:t>
            </a:r>
            <a:r>
              <a:rPr lang="en-GB" b="1" dirty="0"/>
              <a:t>collaborative working method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/>
              <a:t>Make use of </a:t>
            </a:r>
            <a:r>
              <a:rPr lang="en-GB" b="1" dirty="0"/>
              <a:t>expertise </a:t>
            </a:r>
            <a:r>
              <a:rPr lang="en-GB" dirty="0"/>
              <a:t>(when needed)</a:t>
            </a:r>
          </a:p>
        </p:txBody>
      </p:sp>
    </p:spTree>
    <p:extLst>
      <p:ext uri="{BB962C8B-B14F-4D97-AF65-F5344CB8AC3E}">
        <p14:creationId xmlns:p14="http://schemas.microsoft.com/office/powerpoint/2010/main" val="7777969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32608" y="1563638"/>
            <a:ext cx="5831880" cy="1102519"/>
          </a:xfrm>
        </p:spPr>
        <p:txBody>
          <a:bodyPr>
            <a:normAutofit fontScale="90000"/>
          </a:bodyPr>
          <a:lstStyle/>
          <a:p>
            <a:r>
              <a:rPr lang="en-US" dirty="0"/>
              <a:t>How to work together?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5856" y="3273524"/>
            <a:ext cx="5688632" cy="1314450"/>
          </a:xfrm>
        </p:spPr>
        <p:txBody>
          <a:bodyPr>
            <a:normAutofit/>
          </a:bodyPr>
          <a:lstStyle/>
          <a:p>
            <a:r>
              <a:rPr lang="de-DE" sz="1800" dirty="0"/>
              <a:t>Sandra Gizdulich, Giovanni Pineschi </a:t>
            </a:r>
            <a:r>
              <a:rPr lang="nl-NL" sz="1800" dirty="0"/>
              <a:t>| </a:t>
            </a:r>
            <a:r>
              <a:rPr lang="it-IT" sz="1800" dirty="0"/>
              <a:t>Agenzia per la Coesione Territoriale</a:t>
            </a:r>
          </a:p>
          <a:p>
            <a:r>
              <a:rPr lang="nl-NL" sz="1800" dirty="0"/>
              <a:t>Jan Schultheiß | </a:t>
            </a:r>
            <a:r>
              <a:rPr lang="en-US" sz="1800" dirty="0"/>
              <a:t>Federal Ministry of the Interior, </a:t>
            </a:r>
          </a:p>
          <a:p>
            <a:r>
              <a:rPr lang="en-US" sz="1800" dirty="0"/>
              <a:t>Building and Community 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610670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35686F3E-8002-45D9-9170-216EFC7DC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491630"/>
            <a:ext cx="7704856" cy="3898528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/>
              <a:t>Please go to www.menti.com and use the code 77 28 77</a:t>
            </a:r>
            <a:endParaRPr lang="x-none" dirty="0"/>
          </a:p>
          <a:p>
            <a:pPr algn="ctr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7376604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827584" y="0"/>
            <a:ext cx="6408712" cy="85725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it-IT" sz="3200" dirty="0" err="1"/>
              <a:t>From</a:t>
            </a:r>
            <a:r>
              <a:rPr lang="it-IT" sz="3200" dirty="0"/>
              <a:t> </a:t>
            </a:r>
            <a:r>
              <a:rPr lang="it-IT" sz="3200" dirty="0" err="1"/>
              <a:t>Thematic</a:t>
            </a:r>
            <a:r>
              <a:rPr lang="it-IT" sz="3200" dirty="0"/>
              <a:t> </a:t>
            </a:r>
            <a:r>
              <a:rPr lang="it-IT" sz="3200" dirty="0" err="1"/>
              <a:t>Working</a:t>
            </a:r>
            <a:r>
              <a:rPr lang="it-IT" sz="3200" dirty="0"/>
              <a:t> Group </a:t>
            </a:r>
            <a:br>
              <a:rPr lang="it-IT" sz="3200" dirty="0"/>
            </a:br>
            <a:r>
              <a:rPr lang="it-IT" sz="3200" dirty="0" err="1"/>
              <a:t>to</a:t>
            </a:r>
            <a:r>
              <a:rPr lang="it-IT" sz="3200" dirty="0"/>
              <a:t>  </a:t>
            </a:r>
            <a:r>
              <a:rPr lang="it-IT" sz="3200" dirty="0" err="1"/>
              <a:t>Action</a:t>
            </a:r>
            <a:r>
              <a:rPr lang="it-IT" sz="3200" dirty="0"/>
              <a:t> </a:t>
            </a:r>
            <a:r>
              <a:rPr lang="it-IT" sz="3200" dirty="0" err="1"/>
              <a:t>Working</a:t>
            </a:r>
            <a:r>
              <a:rPr lang="it-IT" sz="3200" dirty="0"/>
              <a:t> </a:t>
            </a:r>
            <a:r>
              <a:rPr lang="it-IT" sz="3200" dirty="0" err="1"/>
              <a:t>group</a:t>
            </a:r>
            <a:r>
              <a:rPr lang="it-IT" sz="3200" dirty="0"/>
              <a:t>  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-1281545" y="118918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grpSp>
        <p:nvGrpSpPr>
          <p:cNvPr id="140" name="Gruppo 139"/>
          <p:cNvGrpSpPr/>
          <p:nvPr/>
        </p:nvGrpSpPr>
        <p:grpSpPr>
          <a:xfrm>
            <a:off x="539552" y="915566"/>
            <a:ext cx="7416824" cy="4104456"/>
            <a:chOff x="539552" y="915566"/>
            <a:chExt cx="7416824" cy="4104456"/>
          </a:xfrm>
        </p:grpSpPr>
        <p:sp>
          <p:nvSpPr>
            <p:cNvPr id="6" name="CasellaDiTesto 5"/>
            <p:cNvSpPr txBox="1"/>
            <p:nvPr/>
          </p:nvSpPr>
          <p:spPr>
            <a:xfrm>
              <a:off x="971600" y="1275606"/>
              <a:ext cx="23762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>
                  <a:solidFill>
                    <a:srgbClr val="F1592A"/>
                  </a:solidFill>
                </a:rPr>
                <a:t>5 THEMATIC </a:t>
              </a:r>
              <a:r>
                <a:rPr lang="it-IT" b="1" dirty="0" err="1">
                  <a:solidFill>
                    <a:srgbClr val="F1592A"/>
                  </a:solidFill>
                </a:rPr>
                <a:t>WGs</a:t>
              </a:r>
              <a:r>
                <a:rPr lang="it-IT" b="1" dirty="0">
                  <a:solidFill>
                    <a:srgbClr val="F1592A"/>
                  </a:solidFill>
                </a:rPr>
                <a:t> </a:t>
              </a:r>
            </a:p>
          </p:txBody>
        </p:sp>
        <p:sp>
          <p:nvSpPr>
            <p:cNvPr id="10" name="Esagono 9"/>
            <p:cNvSpPr/>
            <p:nvPr/>
          </p:nvSpPr>
          <p:spPr>
            <a:xfrm>
              <a:off x="539552" y="3147814"/>
              <a:ext cx="1152128" cy="1008112"/>
            </a:xfrm>
            <a:prstGeom prst="hexagon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" name="Esagono 10"/>
            <p:cNvSpPr/>
            <p:nvPr/>
          </p:nvSpPr>
          <p:spPr>
            <a:xfrm>
              <a:off x="1619672" y="2643758"/>
              <a:ext cx="1152128" cy="1008112"/>
            </a:xfrm>
            <a:prstGeom prst="hexagon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" name="Esagono 11"/>
            <p:cNvSpPr/>
            <p:nvPr/>
          </p:nvSpPr>
          <p:spPr>
            <a:xfrm>
              <a:off x="1547664" y="3795886"/>
              <a:ext cx="1152128" cy="1008112"/>
            </a:xfrm>
            <a:prstGeom prst="hexagon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Esagono 12"/>
            <p:cNvSpPr/>
            <p:nvPr/>
          </p:nvSpPr>
          <p:spPr>
            <a:xfrm>
              <a:off x="2627784" y="3291830"/>
              <a:ext cx="1152128" cy="1008112"/>
            </a:xfrm>
            <a:prstGeom prst="hexagon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Esagono 13"/>
            <p:cNvSpPr/>
            <p:nvPr/>
          </p:nvSpPr>
          <p:spPr>
            <a:xfrm>
              <a:off x="2699792" y="2139702"/>
              <a:ext cx="1152128" cy="1008112"/>
            </a:xfrm>
            <a:prstGeom prst="hexagon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" name="Pentagono 14"/>
            <p:cNvSpPr/>
            <p:nvPr/>
          </p:nvSpPr>
          <p:spPr>
            <a:xfrm>
              <a:off x="5724128" y="915566"/>
              <a:ext cx="2160240" cy="576064"/>
            </a:xfrm>
            <a:prstGeom prst="homePlat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" name="Pentagono 15"/>
            <p:cNvSpPr/>
            <p:nvPr/>
          </p:nvSpPr>
          <p:spPr>
            <a:xfrm>
              <a:off x="5724128" y="1563638"/>
              <a:ext cx="2232248" cy="648072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" name="Pentagono 16"/>
            <p:cNvSpPr/>
            <p:nvPr/>
          </p:nvSpPr>
          <p:spPr>
            <a:xfrm>
              <a:off x="5724128" y="2283718"/>
              <a:ext cx="2232248" cy="648072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" name="Pentagono 17"/>
            <p:cNvSpPr/>
            <p:nvPr/>
          </p:nvSpPr>
          <p:spPr>
            <a:xfrm>
              <a:off x="5724128" y="3003798"/>
              <a:ext cx="2232248" cy="648072"/>
            </a:xfrm>
            <a:prstGeom prst="homePlate">
              <a:avLst/>
            </a:prstGeom>
            <a:solidFill>
              <a:srgbClr val="D0D0D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9" name="Pentagono 18"/>
            <p:cNvSpPr/>
            <p:nvPr/>
          </p:nvSpPr>
          <p:spPr>
            <a:xfrm>
              <a:off x="5724128" y="3723878"/>
              <a:ext cx="2232248" cy="576064"/>
            </a:xfrm>
            <a:prstGeom prst="homePlat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Pentagono 19"/>
            <p:cNvSpPr/>
            <p:nvPr/>
          </p:nvSpPr>
          <p:spPr>
            <a:xfrm>
              <a:off x="5724128" y="4371950"/>
              <a:ext cx="2232248" cy="648072"/>
            </a:xfrm>
            <a:prstGeom prst="homePlat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" name="Smile 20"/>
            <p:cNvSpPr/>
            <p:nvPr/>
          </p:nvSpPr>
          <p:spPr>
            <a:xfrm>
              <a:off x="3203848" y="2427734"/>
              <a:ext cx="216024" cy="216024"/>
            </a:xfrm>
            <a:prstGeom prst="smileyFace">
              <a:avLst/>
            </a:prstGeom>
            <a:solidFill>
              <a:schemeClr val="accent6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2" name="Smile 21"/>
            <p:cNvSpPr/>
            <p:nvPr/>
          </p:nvSpPr>
          <p:spPr>
            <a:xfrm>
              <a:off x="3347864" y="2715766"/>
              <a:ext cx="216024" cy="216024"/>
            </a:xfrm>
            <a:prstGeom prst="smileyFac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3" name="Smile 22"/>
            <p:cNvSpPr/>
            <p:nvPr/>
          </p:nvSpPr>
          <p:spPr>
            <a:xfrm>
              <a:off x="2915816" y="2427734"/>
              <a:ext cx="216024" cy="216024"/>
            </a:xfrm>
            <a:prstGeom prst="smileyFace">
              <a:avLst/>
            </a:prstGeom>
            <a:solidFill>
              <a:srgbClr val="7030A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4" name="Smile 23"/>
            <p:cNvSpPr/>
            <p:nvPr/>
          </p:nvSpPr>
          <p:spPr>
            <a:xfrm>
              <a:off x="3275856" y="3651870"/>
              <a:ext cx="216024" cy="216024"/>
            </a:xfrm>
            <a:prstGeom prst="smileyFace">
              <a:avLst/>
            </a:prstGeom>
            <a:solidFill>
              <a:srgbClr val="00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5" name="Smile 24"/>
            <p:cNvSpPr/>
            <p:nvPr/>
          </p:nvSpPr>
          <p:spPr>
            <a:xfrm>
              <a:off x="3131840" y="3363838"/>
              <a:ext cx="216024" cy="216024"/>
            </a:xfrm>
            <a:prstGeom prst="smileyFac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7" name="Smile 26"/>
            <p:cNvSpPr/>
            <p:nvPr/>
          </p:nvSpPr>
          <p:spPr>
            <a:xfrm>
              <a:off x="3131840" y="4011910"/>
              <a:ext cx="216024" cy="216024"/>
            </a:xfrm>
            <a:prstGeom prst="smileyFace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8" name="Smile 27"/>
            <p:cNvSpPr/>
            <p:nvPr/>
          </p:nvSpPr>
          <p:spPr>
            <a:xfrm>
              <a:off x="2195736" y="2715766"/>
              <a:ext cx="216024" cy="216024"/>
            </a:xfrm>
            <a:prstGeom prst="smileyFac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9" name="Smile 28"/>
            <p:cNvSpPr/>
            <p:nvPr/>
          </p:nvSpPr>
          <p:spPr>
            <a:xfrm>
              <a:off x="2339752" y="3003798"/>
              <a:ext cx="216024" cy="216024"/>
            </a:xfrm>
            <a:prstGeom prst="smileyFac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0" name="Smile 29"/>
            <p:cNvSpPr/>
            <p:nvPr/>
          </p:nvSpPr>
          <p:spPr>
            <a:xfrm>
              <a:off x="2267744" y="3363838"/>
              <a:ext cx="216024" cy="216024"/>
            </a:xfrm>
            <a:prstGeom prst="smileyFac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1" name="Smile 30"/>
            <p:cNvSpPr/>
            <p:nvPr/>
          </p:nvSpPr>
          <p:spPr>
            <a:xfrm>
              <a:off x="1979712" y="3075806"/>
              <a:ext cx="216024" cy="216024"/>
            </a:xfrm>
            <a:prstGeom prst="smileyFace">
              <a:avLst/>
            </a:prstGeom>
            <a:solidFill>
              <a:srgbClr val="FF33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2" name="Smile 31"/>
            <p:cNvSpPr/>
            <p:nvPr/>
          </p:nvSpPr>
          <p:spPr>
            <a:xfrm>
              <a:off x="1835696" y="4227934"/>
              <a:ext cx="216024" cy="216024"/>
            </a:xfrm>
            <a:prstGeom prst="smileyFac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" name="Smile 32"/>
            <p:cNvSpPr/>
            <p:nvPr/>
          </p:nvSpPr>
          <p:spPr>
            <a:xfrm>
              <a:off x="683568" y="3651870"/>
              <a:ext cx="216024" cy="216024"/>
            </a:xfrm>
            <a:prstGeom prst="smileyFace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4" name="Smile 33"/>
            <p:cNvSpPr/>
            <p:nvPr/>
          </p:nvSpPr>
          <p:spPr>
            <a:xfrm>
              <a:off x="971600" y="3219822"/>
              <a:ext cx="216024" cy="216024"/>
            </a:xfrm>
            <a:prstGeom prst="smileyFac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Smile 34"/>
            <p:cNvSpPr/>
            <p:nvPr/>
          </p:nvSpPr>
          <p:spPr>
            <a:xfrm>
              <a:off x="2843808" y="3651870"/>
              <a:ext cx="216024" cy="216024"/>
            </a:xfrm>
            <a:prstGeom prst="smileyFac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6" name="Smile 35"/>
            <p:cNvSpPr/>
            <p:nvPr/>
          </p:nvSpPr>
          <p:spPr>
            <a:xfrm>
              <a:off x="2051720" y="4011910"/>
              <a:ext cx="216024" cy="216024"/>
            </a:xfrm>
            <a:prstGeom prst="smileyFace">
              <a:avLst/>
            </a:prstGeom>
            <a:solidFill>
              <a:schemeClr val="accent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7" name="Smile 36"/>
            <p:cNvSpPr/>
            <p:nvPr/>
          </p:nvSpPr>
          <p:spPr>
            <a:xfrm>
              <a:off x="1115616" y="3435846"/>
              <a:ext cx="216024" cy="216024"/>
            </a:xfrm>
            <a:prstGeom prst="smileyFac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" name="Smile 37"/>
            <p:cNvSpPr/>
            <p:nvPr/>
          </p:nvSpPr>
          <p:spPr>
            <a:xfrm>
              <a:off x="2132112" y="4452342"/>
              <a:ext cx="216024" cy="216024"/>
            </a:xfrm>
            <a:prstGeom prst="smileyFace">
              <a:avLst/>
            </a:prstGeom>
            <a:solidFill>
              <a:srgbClr val="006DC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9" name="Smile 38"/>
            <p:cNvSpPr/>
            <p:nvPr/>
          </p:nvSpPr>
          <p:spPr>
            <a:xfrm>
              <a:off x="7092280" y="3147814"/>
              <a:ext cx="216024" cy="216024"/>
            </a:xfrm>
            <a:prstGeom prst="smileyFac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0" name="Smile 39"/>
            <p:cNvSpPr/>
            <p:nvPr/>
          </p:nvSpPr>
          <p:spPr>
            <a:xfrm>
              <a:off x="1835696" y="3867894"/>
              <a:ext cx="216024" cy="216024"/>
            </a:xfrm>
            <a:prstGeom prst="smileyFac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1" name="Smile 40"/>
            <p:cNvSpPr/>
            <p:nvPr/>
          </p:nvSpPr>
          <p:spPr>
            <a:xfrm>
              <a:off x="3491880" y="2427734"/>
              <a:ext cx="216024" cy="216024"/>
            </a:xfrm>
            <a:prstGeom prst="smileyFac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3" name="Smile 42"/>
            <p:cNvSpPr/>
            <p:nvPr/>
          </p:nvSpPr>
          <p:spPr>
            <a:xfrm>
              <a:off x="2843808" y="3939902"/>
              <a:ext cx="216024" cy="216024"/>
            </a:xfrm>
            <a:prstGeom prst="smileyFac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4" name="Smile 43"/>
            <p:cNvSpPr/>
            <p:nvPr/>
          </p:nvSpPr>
          <p:spPr>
            <a:xfrm>
              <a:off x="1187624" y="3723878"/>
              <a:ext cx="216024" cy="216024"/>
            </a:xfrm>
            <a:prstGeom prst="smileyFace">
              <a:avLst/>
            </a:prstGeom>
            <a:solidFill>
              <a:srgbClr val="FF9933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5" name="Smile 44"/>
            <p:cNvSpPr/>
            <p:nvPr/>
          </p:nvSpPr>
          <p:spPr>
            <a:xfrm>
              <a:off x="6444208" y="1635646"/>
              <a:ext cx="216024" cy="216024"/>
            </a:xfrm>
            <a:prstGeom prst="smileyFace">
              <a:avLst/>
            </a:prstGeom>
            <a:solidFill>
              <a:schemeClr val="accent6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6" name="Smile 45"/>
            <p:cNvSpPr/>
            <p:nvPr/>
          </p:nvSpPr>
          <p:spPr>
            <a:xfrm>
              <a:off x="6948264" y="2499742"/>
              <a:ext cx="216024" cy="216024"/>
            </a:xfrm>
            <a:prstGeom prst="smileyFac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7" name="Smile 46"/>
            <p:cNvSpPr/>
            <p:nvPr/>
          </p:nvSpPr>
          <p:spPr>
            <a:xfrm>
              <a:off x="6516216" y="1059582"/>
              <a:ext cx="216024" cy="216024"/>
            </a:xfrm>
            <a:prstGeom prst="smileyFac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8" name="CasellaDiTesto 47"/>
            <p:cNvSpPr txBox="1"/>
            <p:nvPr/>
          </p:nvSpPr>
          <p:spPr>
            <a:xfrm>
              <a:off x="3635896" y="987574"/>
              <a:ext cx="208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>
                  <a:solidFill>
                    <a:srgbClr val="F1592A"/>
                  </a:solidFill>
                </a:rPr>
                <a:t>ACTION WG </a:t>
              </a:r>
            </a:p>
          </p:txBody>
        </p:sp>
        <p:cxnSp>
          <p:nvCxnSpPr>
            <p:cNvPr id="50" name="Connettore 7 49"/>
            <p:cNvCxnSpPr>
              <a:endCxn id="17" idx="1"/>
            </p:cNvCxnSpPr>
            <p:nvPr/>
          </p:nvCxnSpPr>
          <p:spPr>
            <a:xfrm flipV="1">
              <a:off x="3707904" y="2607754"/>
              <a:ext cx="2016224" cy="108012"/>
            </a:xfrm>
            <a:prstGeom prst="curvedConnector3">
              <a:avLst>
                <a:gd name="adj1" fmla="val 50000"/>
              </a:avLst>
            </a:prstGeom>
            <a:ln w="38100" cmpd="sng">
              <a:headEnd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ttore 7 53"/>
            <p:cNvCxnSpPr>
              <a:endCxn id="109" idx="1"/>
            </p:cNvCxnSpPr>
            <p:nvPr/>
          </p:nvCxnSpPr>
          <p:spPr>
            <a:xfrm flipV="1">
              <a:off x="2699792" y="1887674"/>
              <a:ext cx="3024336" cy="1368152"/>
            </a:xfrm>
            <a:prstGeom prst="curvedConnector3">
              <a:avLst>
                <a:gd name="adj1" fmla="val 50000"/>
              </a:avLst>
            </a:prstGeom>
            <a:ln w="38100" cmpd="sng">
              <a:headEnd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ttore 7 54"/>
            <p:cNvCxnSpPr>
              <a:endCxn id="20" idx="1"/>
            </p:cNvCxnSpPr>
            <p:nvPr/>
          </p:nvCxnSpPr>
          <p:spPr>
            <a:xfrm>
              <a:off x="2627784" y="4443958"/>
              <a:ext cx="3096344" cy="252028"/>
            </a:xfrm>
            <a:prstGeom prst="curvedConnector3">
              <a:avLst>
                <a:gd name="adj1" fmla="val 50000"/>
              </a:avLst>
            </a:prstGeom>
            <a:ln w="38100" cmpd="sng">
              <a:headEnd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7 58"/>
            <p:cNvCxnSpPr>
              <a:endCxn id="18" idx="1"/>
            </p:cNvCxnSpPr>
            <p:nvPr/>
          </p:nvCxnSpPr>
          <p:spPr>
            <a:xfrm flipV="1">
              <a:off x="3788296" y="3327834"/>
              <a:ext cx="1935832" cy="476436"/>
            </a:xfrm>
            <a:prstGeom prst="curvedConnector3">
              <a:avLst>
                <a:gd name="adj1" fmla="val 50000"/>
              </a:avLst>
            </a:prstGeom>
            <a:ln w="38100" cmpd="sng">
              <a:headEnd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ttore 7 60"/>
            <p:cNvCxnSpPr/>
            <p:nvPr/>
          </p:nvCxnSpPr>
          <p:spPr>
            <a:xfrm flipV="1">
              <a:off x="1115616" y="1347614"/>
              <a:ext cx="4536504" cy="1800200"/>
            </a:xfrm>
            <a:prstGeom prst="curvedConnector3">
              <a:avLst>
                <a:gd name="adj1" fmla="val 17666"/>
              </a:avLst>
            </a:prstGeom>
            <a:ln w="38100" cmpd="sng">
              <a:headEnd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ttore 7 69"/>
            <p:cNvCxnSpPr/>
            <p:nvPr/>
          </p:nvCxnSpPr>
          <p:spPr>
            <a:xfrm flipV="1">
              <a:off x="3563888" y="3579862"/>
              <a:ext cx="2088232" cy="504056"/>
            </a:xfrm>
            <a:prstGeom prst="curvedConnector3">
              <a:avLst>
                <a:gd name="adj1" fmla="val 50000"/>
              </a:avLst>
            </a:prstGeom>
            <a:ln w="38100" cmpd="sng">
              <a:headEnd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Smile 74"/>
            <p:cNvSpPr/>
            <p:nvPr/>
          </p:nvSpPr>
          <p:spPr>
            <a:xfrm>
              <a:off x="7020272" y="3795886"/>
              <a:ext cx="216024" cy="216024"/>
            </a:xfrm>
            <a:prstGeom prst="smileyFac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6" name="Smile 75"/>
            <p:cNvSpPr/>
            <p:nvPr/>
          </p:nvSpPr>
          <p:spPr>
            <a:xfrm>
              <a:off x="2339752" y="4227934"/>
              <a:ext cx="216024" cy="216024"/>
            </a:xfrm>
            <a:prstGeom prst="smileyFac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7" name="Smile 76"/>
            <p:cNvSpPr/>
            <p:nvPr/>
          </p:nvSpPr>
          <p:spPr>
            <a:xfrm>
              <a:off x="2915816" y="2715766"/>
              <a:ext cx="216024" cy="216024"/>
            </a:xfrm>
            <a:prstGeom prst="smileyFac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8" name="Smile 77"/>
            <p:cNvSpPr/>
            <p:nvPr/>
          </p:nvSpPr>
          <p:spPr>
            <a:xfrm>
              <a:off x="6444208" y="4515966"/>
              <a:ext cx="216024" cy="216024"/>
            </a:xfrm>
            <a:prstGeom prst="smileyFac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9" name="Smile 78"/>
            <p:cNvSpPr/>
            <p:nvPr/>
          </p:nvSpPr>
          <p:spPr>
            <a:xfrm>
              <a:off x="6732240" y="3291830"/>
              <a:ext cx="216024" cy="216024"/>
            </a:xfrm>
            <a:prstGeom prst="smileyFac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0" name="Smile 79"/>
            <p:cNvSpPr/>
            <p:nvPr/>
          </p:nvSpPr>
          <p:spPr>
            <a:xfrm>
              <a:off x="6876256" y="1275606"/>
              <a:ext cx="216024" cy="216024"/>
            </a:xfrm>
            <a:prstGeom prst="smileyFac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1" name="Smile 80"/>
            <p:cNvSpPr/>
            <p:nvPr/>
          </p:nvSpPr>
          <p:spPr>
            <a:xfrm>
              <a:off x="6948264" y="4443958"/>
              <a:ext cx="216024" cy="216024"/>
            </a:xfrm>
            <a:prstGeom prst="smileyFac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2" name="Smile 81"/>
            <p:cNvSpPr/>
            <p:nvPr/>
          </p:nvSpPr>
          <p:spPr>
            <a:xfrm>
              <a:off x="6588224" y="2571750"/>
              <a:ext cx="216024" cy="216024"/>
            </a:xfrm>
            <a:prstGeom prst="smileyFace">
              <a:avLst/>
            </a:prstGeom>
            <a:solidFill>
              <a:srgbClr val="00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3" name="Smile 82"/>
            <p:cNvSpPr/>
            <p:nvPr/>
          </p:nvSpPr>
          <p:spPr>
            <a:xfrm>
              <a:off x="7164288" y="4659982"/>
              <a:ext cx="216024" cy="216024"/>
            </a:xfrm>
            <a:prstGeom prst="smileyFace">
              <a:avLst/>
            </a:prstGeom>
            <a:solidFill>
              <a:srgbClr val="00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4" name="Smile 83"/>
            <p:cNvSpPr/>
            <p:nvPr/>
          </p:nvSpPr>
          <p:spPr>
            <a:xfrm>
              <a:off x="6804248" y="1851670"/>
              <a:ext cx="216024" cy="216024"/>
            </a:xfrm>
            <a:prstGeom prst="smileyFace">
              <a:avLst/>
            </a:prstGeom>
            <a:solidFill>
              <a:srgbClr val="7030A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5" name="Smile 84"/>
            <p:cNvSpPr/>
            <p:nvPr/>
          </p:nvSpPr>
          <p:spPr>
            <a:xfrm>
              <a:off x="6588224" y="4011910"/>
              <a:ext cx="216024" cy="216024"/>
            </a:xfrm>
            <a:prstGeom prst="smileyFace">
              <a:avLst/>
            </a:prstGeom>
            <a:solidFill>
              <a:srgbClr val="FF9933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103" name="Gruppo 102"/>
            <p:cNvGrpSpPr/>
            <p:nvPr/>
          </p:nvGrpSpPr>
          <p:grpSpPr>
            <a:xfrm>
              <a:off x="5724128" y="987574"/>
              <a:ext cx="648072" cy="504056"/>
              <a:chOff x="2987824" y="1059582"/>
              <a:chExt cx="648072" cy="504056"/>
            </a:xfrm>
            <a:solidFill>
              <a:srgbClr val="FFFF00"/>
            </a:solidFill>
          </p:grpSpPr>
          <p:sp>
            <p:nvSpPr>
              <p:cNvPr id="101" name="Sole 100"/>
              <p:cNvSpPr/>
              <p:nvPr/>
            </p:nvSpPr>
            <p:spPr>
              <a:xfrm>
                <a:off x="2987824" y="1059582"/>
                <a:ext cx="648072" cy="504056"/>
              </a:xfrm>
              <a:prstGeom prst="sun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02" name="Smile 101"/>
              <p:cNvSpPr/>
              <p:nvPr/>
            </p:nvSpPr>
            <p:spPr>
              <a:xfrm>
                <a:off x="3203848" y="1203598"/>
                <a:ext cx="216024" cy="216024"/>
              </a:xfrm>
              <a:prstGeom prst="smileyFac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108" name="Gruppo 107"/>
            <p:cNvGrpSpPr/>
            <p:nvPr/>
          </p:nvGrpSpPr>
          <p:grpSpPr>
            <a:xfrm>
              <a:off x="5724128" y="1635646"/>
              <a:ext cx="648072" cy="504056"/>
              <a:chOff x="2987824" y="1059582"/>
              <a:chExt cx="648072" cy="504056"/>
            </a:xfrm>
            <a:solidFill>
              <a:srgbClr val="00FFCC"/>
            </a:solidFill>
          </p:grpSpPr>
          <p:sp>
            <p:nvSpPr>
              <p:cNvPr id="109" name="Sole 108"/>
              <p:cNvSpPr/>
              <p:nvPr/>
            </p:nvSpPr>
            <p:spPr>
              <a:xfrm>
                <a:off x="2987824" y="1059582"/>
                <a:ext cx="648072" cy="504056"/>
              </a:xfrm>
              <a:prstGeom prst="sun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0" name="Smile 109"/>
              <p:cNvSpPr/>
              <p:nvPr/>
            </p:nvSpPr>
            <p:spPr>
              <a:xfrm>
                <a:off x="3203848" y="1203598"/>
                <a:ext cx="216024" cy="216024"/>
              </a:xfrm>
              <a:prstGeom prst="smileyFac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111" name="Gruppo 110"/>
            <p:cNvGrpSpPr/>
            <p:nvPr/>
          </p:nvGrpSpPr>
          <p:grpSpPr>
            <a:xfrm>
              <a:off x="5724128" y="2355726"/>
              <a:ext cx="648072" cy="504056"/>
              <a:chOff x="2987824" y="1059582"/>
              <a:chExt cx="648072" cy="504056"/>
            </a:xfrm>
          </p:grpSpPr>
          <p:sp>
            <p:nvSpPr>
              <p:cNvPr id="112" name="Sole 111"/>
              <p:cNvSpPr/>
              <p:nvPr/>
            </p:nvSpPr>
            <p:spPr>
              <a:xfrm>
                <a:off x="2987824" y="1059582"/>
                <a:ext cx="648072" cy="504056"/>
              </a:xfrm>
              <a:prstGeom prst="sun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3" name="Smile 112"/>
              <p:cNvSpPr/>
              <p:nvPr/>
            </p:nvSpPr>
            <p:spPr>
              <a:xfrm>
                <a:off x="3203848" y="1203598"/>
                <a:ext cx="216024" cy="216024"/>
              </a:xfrm>
              <a:prstGeom prst="smileyFac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114" name="Gruppo 113"/>
            <p:cNvGrpSpPr/>
            <p:nvPr/>
          </p:nvGrpSpPr>
          <p:grpSpPr>
            <a:xfrm>
              <a:off x="5724128" y="3075806"/>
              <a:ext cx="648072" cy="504056"/>
              <a:chOff x="2987824" y="1059582"/>
              <a:chExt cx="648072" cy="504056"/>
            </a:xfrm>
            <a:solidFill>
              <a:schemeClr val="accent6">
                <a:lumMod val="20000"/>
                <a:lumOff val="80000"/>
              </a:schemeClr>
            </a:solidFill>
          </p:grpSpPr>
          <p:sp>
            <p:nvSpPr>
              <p:cNvPr id="115" name="Sole 114"/>
              <p:cNvSpPr/>
              <p:nvPr/>
            </p:nvSpPr>
            <p:spPr>
              <a:xfrm>
                <a:off x="2987824" y="1059582"/>
                <a:ext cx="648072" cy="504056"/>
              </a:xfrm>
              <a:prstGeom prst="sun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6" name="Smile 115"/>
              <p:cNvSpPr/>
              <p:nvPr/>
            </p:nvSpPr>
            <p:spPr>
              <a:xfrm>
                <a:off x="3203848" y="1203598"/>
                <a:ext cx="216024" cy="216024"/>
              </a:xfrm>
              <a:prstGeom prst="smileyFac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117" name="Gruppo 116"/>
            <p:cNvGrpSpPr/>
            <p:nvPr/>
          </p:nvGrpSpPr>
          <p:grpSpPr>
            <a:xfrm>
              <a:off x="5724128" y="3723878"/>
              <a:ext cx="648072" cy="504056"/>
              <a:chOff x="2987824" y="1059582"/>
              <a:chExt cx="648072" cy="504056"/>
            </a:xfrm>
            <a:solidFill>
              <a:schemeClr val="accent2"/>
            </a:solidFill>
          </p:grpSpPr>
          <p:sp>
            <p:nvSpPr>
              <p:cNvPr id="118" name="Sole 117"/>
              <p:cNvSpPr/>
              <p:nvPr/>
            </p:nvSpPr>
            <p:spPr>
              <a:xfrm>
                <a:off x="2987824" y="1059582"/>
                <a:ext cx="648072" cy="504056"/>
              </a:xfrm>
              <a:prstGeom prst="sun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9" name="Smile 118"/>
              <p:cNvSpPr/>
              <p:nvPr/>
            </p:nvSpPr>
            <p:spPr>
              <a:xfrm>
                <a:off x="3203848" y="1203598"/>
                <a:ext cx="216024" cy="216024"/>
              </a:xfrm>
              <a:prstGeom prst="smileyFac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120" name="Gruppo 119"/>
            <p:cNvGrpSpPr/>
            <p:nvPr/>
          </p:nvGrpSpPr>
          <p:grpSpPr>
            <a:xfrm>
              <a:off x="5724128" y="4443958"/>
              <a:ext cx="648072" cy="504056"/>
              <a:chOff x="2987824" y="1059582"/>
              <a:chExt cx="648072" cy="504056"/>
            </a:xfrm>
            <a:solidFill>
              <a:schemeClr val="accent2">
                <a:lumMod val="40000"/>
                <a:lumOff val="60000"/>
              </a:schemeClr>
            </a:solidFill>
          </p:grpSpPr>
          <p:sp>
            <p:nvSpPr>
              <p:cNvPr id="121" name="Sole 120"/>
              <p:cNvSpPr/>
              <p:nvPr/>
            </p:nvSpPr>
            <p:spPr>
              <a:xfrm>
                <a:off x="2987824" y="1059582"/>
                <a:ext cx="648072" cy="504056"/>
              </a:xfrm>
              <a:prstGeom prst="sun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22" name="Smile 121"/>
              <p:cNvSpPr/>
              <p:nvPr/>
            </p:nvSpPr>
            <p:spPr>
              <a:xfrm>
                <a:off x="3203848" y="1203598"/>
                <a:ext cx="216024" cy="216024"/>
              </a:xfrm>
              <a:prstGeom prst="smileyFac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123" name="Smile 122"/>
            <p:cNvSpPr/>
            <p:nvPr/>
          </p:nvSpPr>
          <p:spPr>
            <a:xfrm>
              <a:off x="6444208" y="3075806"/>
              <a:ext cx="216024" cy="216024"/>
            </a:xfrm>
            <a:prstGeom prst="smileyFace">
              <a:avLst/>
            </a:prstGeom>
            <a:solidFill>
              <a:schemeClr val="accent6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4" name="Smile 123"/>
            <p:cNvSpPr/>
            <p:nvPr/>
          </p:nvSpPr>
          <p:spPr>
            <a:xfrm>
              <a:off x="7236296" y="1851670"/>
              <a:ext cx="216024" cy="216024"/>
            </a:xfrm>
            <a:prstGeom prst="smileyFace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86" name="Smile 85"/>
          <p:cNvSpPr/>
          <p:nvPr/>
        </p:nvSpPr>
        <p:spPr>
          <a:xfrm>
            <a:off x="1763688" y="2859782"/>
            <a:ext cx="216024" cy="216024"/>
          </a:xfrm>
          <a:prstGeom prst="smileyFac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46885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24544" y="159870"/>
            <a:ext cx="7668344" cy="857250"/>
          </a:xfrm>
        </p:spPr>
        <p:txBody>
          <a:bodyPr>
            <a:normAutofit fontScale="90000"/>
          </a:bodyPr>
          <a:lstStyle/>
          <a:p>
            <a:r>
              <a:rPr lang="it-IT" sz="3200" dirty="0" err="1"/>
              <a:t>What</a:t>
            </a:r>
            <a:r>
              <a:rPr lang="it-IT" sz="3200" dirty="0"/>
              <a:t>  </a:t>
            </a:r>
            <a:r>
              <a:rPr lang="it-IT" sz="3200" dirty="0" err="1"/>
              <a:t>is</a:t>
            </a:r>
            <a:r>
              <a:rPr lang="it-IT" sz="3200" dirty="0"/>
              <a:t> </a:t>
            </a:r>
            <a:r>
              <a:rPr lang="it-IT" sz="3200" dirty="0" err="1"/>
              <a:t>an</a:t>
            </a:r>
            <a:r>
              <a:rPr lang="it-IT" sz="3200" dirty="0"/>
              <a:t> </a:t>
            </a:r>
            <a:r>
              <a:rPr lang="it-IT" sz="3200" dirty="0" err="1"/>
              <a:t>Action</a:t>
            </a:r>
            <a:r>
              <a:rPr lang="it-IT" sz="3200" dirty="0"/>
              <a:t>? </a:t>
            </a:r>
            <a:br>
              <a:rPr lang="it-IT" sz="3200" dirty="0"/>
            </a:br>
            <a:r>
              <a:rPr lang="it-IT" sz="3200" dirty="0" err="1"/>
              <a:t>Syntax</a:t>
            </a:r>
            <a:r>
              <a:rPr lang="it-IT" sz="3200" dirty="0"/>
              <a:t> and </a:t>
            </a:r>
            <a:r>
              <a:rPr lang="it-IT" sz="3200" dirty="0" err="1"/>
              <a:t>guiding</a:t>
            </a:r>
            <a:r>
              <a:rPr lang="it-IT" sz="3200" dirty="0"/>
              <a:t> </a:t>
            </a:r>
            <a:r>
              <a:rPr lang="it-IT" sz="3200" dirty="0" err="1"/>
              <a:t>questions</a:t>
            </a:r>
            <a:endParaRPr lang="nl-NL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87624" y="1131590"/>
            <a:ext cx="7560840" cy="3816424"/>
          </a:xfrm>
        </p:spPr>
        <p:txBody>
          <a:bodyPr>
            <a:normAutofit fontScale="92500" lnSpcReduction="10000"/>
          </a:bodyPr>
          <a:lstStyle/>
          <a:p>
            <a:pPr marL="457200" indent="-457200" algn="l"/>
            <a:r>
              <a:rPr lang="en-GB" sz="2000" b="1" i="1" dirty="0"/>
              <a:t>The syntax of an Action lies on the following questions</a:t>
            </a:r>
            <a:r>
              <a:rPr lang="en-GB" sz="2000" b="1" dirty="0"/>
              <a:t>:</a:t>
            </a:r>
          </a:p>
          <a:p>
            <a:pPr marL="457200" indent="-457200" algn="l"/>
            <a:endParaRPr lang="en-GB" sz="2100" b="1" dirty="0"/>
          </a:p>
          <a:p>
            <a:pPr marL="457200" indent="-457200" algn="l"/>
            <a:r>
              <a:rPr lang="en-GB" sz="2100" b="1" dirty="0"/>
              <a:t>What is the specific problem? </a:t>
            </a:r>
          </a:p>
          <a:p>
            <a:pPr marL="457200" indent="-457200" algn="l"/>
            <a:endParaRPr lang="en-GB" sz="2100" b="1" dirty="0"/>
          </a:p>
          <a:p>
            <a:pPr marL="457200" indent="-457200" algn="l"/>
            <a:r>
              <a:rPr lang="en-GB" sz="2100" b="1" dirty="0"/>
              <a:t>Which action is needed?</a:t>
            </a:r>
          </a:p>
          <a:p>
            <a:pPr marL="457200" indent="-457200" algn="l"/>
            <a:endParaRPr lang="en-GB" sz="2100" b="1" dirty="0"/>
          </a:p>
          <a:p>
            <a:pPr marL="457200" indent="-457200" algn="l"/>
            <a:r>
              <a:rPr lang="en-GB" sz="2100" b="1" dirty="0"/>
              <a:t>How to implement the action?  </a:t>
            </a:r>
          </a:p>
          <a:p>
            <a:pPr algn="l"/>
            <a:endParaRPr lang="en-GB" sz="2100" b="1" dirty="0"/>
          </a:p>
          <a:p>
            <a:pPr algn="l"/>
            <a:r>
              <a:rPr lang="en-GB" sz="2100" b="1" dirty="0"/>
              <a:t>Which partners?</a:t>
            </a:r>
          </a:p>
          <a:p>
            <a:pPr algn="l"/>
            <a:endParaRPr lang="en-GB" sz="2100" b="1" dirty="0"/>
          </a:p>
          <a:p>
            <a:pPr algn="l"/>
            <a:r>
              <a:rPr lang="en-GB" sz="2100" b="1" dirty="0"/>
              <a:t>Which timeline?</a:t>
            </a:r>
          </a:p>
        </p:txBody>
      </p:sp>
    </p:spTree>
    <p:extLst>
      <p:ext uri="{BB962C8B-B14F-4D97-AF65-F5344CB8AC3E}">
        <p14:creationId xmlns:p14="http://schemas.microsoft.com/office/powerpoint/2010/main" val="37430421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123478"/>
            <a:ext cx="6048672" cy="857250"/>
          </a:xfrm>
        </p:spPr>
        <p:txBody>
          <a:bodyPr>
            <a:normAutofit fontScale="90000"/>
          </a:bodyPr>
          <a:lstStyle/>
          <a:p>
            <a:r>
              <a:rPr lang="it-IT" sz="3200" dirty="0" err="1"/>
              <a:t>What</a:t>
            </a:r>
            <a:r>
              <a:rPr lang="it-IT" sz="3200" dirty="0"/>
              <a:t>  </a:t>
            </a:r>
            <a:r>
              <a:rPr lang="it-IT" sz="3200" dirty="0" err="1"/>
              <a:t>is</a:t>
            </a:r>
            <a:r>
              <a:rPr lang="it-IT" sz="3200" dirty="0"/>
              <a:t> </a:t>
            </a:r>
            <a:r>
              <a:rPr lang="it-IT" sz="3200" dirty="0" err="1"/>
              <a:t>an</a:t>
            </a:r>
            <a:r>
              <a:rPr lang="it-IT" sz="3200" dirty="0"/>
              <a:t> </a:t>
            </a:r>
            <a:r>
              <a:rPr lang="it-IT" sz="3200" dirty="0" err="1"/>
              <a:t>Action</a:t>
            </a:r>
            <a:r>
              <a:rPr lang="it-IT" sz="3200" dirty="0"/>
              <a:t>? </a:t>
            </a:r>
            <a:br>
              <a:rPr lang="it-IT" sz="3200" dirty="0"/>
            </a:br>
            <a:r>
              <a:rPr lang="it-IT" sz="3200" dirty="0"/>
              <a:t>Some </a:t>
            </a:r>
            <a:r>
              <a:rPr lang="it-IT" sz="3200" dirty="0" err="1"/>
              <a:t>examples</a:t>
            </a:r>
            <a:r>
              <a:rPr lang="it-IT" sz="3200" dirty="0"/>
              <a:t> (1)</a:t>
            </a:r>
            <a:endParaRPr lang="nl-NL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15616" y="1255068"/>
            <a:ext cx="7560840" cy="3888432"/>
          </a:xfrm>
        </p:spPr>
        <p:txBody>
          <a:bodyPr>
            <a:normAutofit fontScale="47500" lnSpcReduction="20000"/>
          </a:bodyPr>
          <a:lstStyle/>
          <a:p>
            <a:pPr lvl="0" algn="l"/>
            <a:r>
              <a:rPr lang="en-GB" sz="2900" b="1" dirty="0"/>
              <a:t>1) Partnership on the Inclusion of Migrants and Refugees: Establishment of an Academy on Integration strategies</a:t>
            </a:r>
            <a:endParaRPr lang="it-IT" sz="2900" b="1" dirty="0"/>
          </a:p>
          <a:p>
            <a:pPr marL="457200" indent="-457200" algn="l"/>
            <a:endParaRPr lang="en-GB" sz="2100" b="1" dirty="0"/>
          </a:p>
          <a:p>
            <a:pPr algn="l"/>
            <a:r>
              <a:rPr lang="en-GB" sz="2400" b="1" dirty="0"/>
              <a:t>How to implement the action  ?</a:t>
            </a:r>
            <a:endParaRPr lang="it-IT" sz="2400" b="1" dirty="0"/>
          </a:p>
          <a:p>
            <a:pPr lvl="0" algn="l"/>
            <a:endParaRPr lang="en-GB" sz="2400" dirty="0"/>
          </a:p>
          <a:p>
            <a:pPr marL="457200" lvl="0" indent="-457200" algn="l">
              <a:buFont typeface="+mj-lt"/>
              <a:buAutoNum type="arabicPeriod"/>
            </a:pPr>
            <a:r>
              <a:rPr lang="en-GB" sz="2400" b="1" dirty="0"/>
              <a:t>Develop a questionnaire to assess needs </a:t>
            </a:r>
            <a:r>
              <a:rPr lang="en-GB" sz="2400" dirty="0"/>
              <a:t>and interest from the city perspective and identify possible topics for the pilot project</a:t>
            </a:r>
            <a:endParaRPr lang="it-IT" sz="2400" dirty="0"/>
          </a:p>
          <a:p>
            <a:pPr marL="457200" lvl="0" indent="-457200" algn="l">
              <a:buFont typeface="+mj-lt"/>
              <a:buAutoNum type="arabicPeriod"/>
            </a:pPr>
            <a:r>
              <a:rPr lang="en-GB" sz="2400" b="1" dirty="0"/>
              <a:t>Definition of the scope, methodology, funding possibilities for a  pilot project </a:t>
            </a:r>
            <a:r>
              <a:rPr lang="en-GB" sz="2400" dirty="0"/>
              <a:t>that will involve the organisation of two/three thematic modules (of each 2-days)</a:t>
            </a:r>
            <a:endParaRPr lang="it-IT" sz="2400" dirty="0"/>
          </a:p>
          <a:p>
            <a:pPr marL="457200" lvl="0" indent="-457200" algn="l">
              <a:buFont typeface="+mj-lt"/>
              <a:buAutoNum type="arabicPeriod"/>
            </a:pPr>
            <a:r>
              <a:rPr lang="en-GB" sz="2400" b="1" dirty="0"/>
              <a:t>Implementation of the pilot action</a:t>
            </a:r>
            <a:endParaRPr lang="it-IT" sz="2400" b="1" dirty="0"/>
          </a:p>
          <a:p>
            <a:pPr marL="457200" lvl="0" indent="-457200" algn="l">
              <a:buFont typeface="+mj-lt"/>
              <a:buAutoNum type="arabicPeriod"/>
            </a:pPr>
            <a:r>
              <a:rPr lang="en-GB" sz="2400" b="1" dirty="0"/>
              <a:t>Evaluation of the pilot</a:t>
            </a:r>
            <a:endParaRPr lang="it-IT" sz="2400" b="1" dirty="0"/>
          </a:p>
          <a:p>
            <a:pPr marL="457200" lvl="0" indent="-457200" algn="l">
              <a:buFont typeface="+mj-lt"/>
              <a:buAutoNum type="arabicPeriod"/>
            </a:pPr>
            <a:r>
              <a:rPr lang="en-GB" sz="2400" b="1" dirty="0"/>
              <a:t>If the pilot is successful: Drafting of plan for ensuring sustainability</a:t>
            </a:r>
            <a:r>
              <a:rPr lang="en-GB" sz="2400" dirty="0"/>
              <a:t> of the Academy, for example by embedding it in existing structures or initiatives at European level.</a:t>
            </a:r>
            <a:endParaRPr lang="it-IT" sz="2400" dirty="0"/>
          </a:p>
          <a:p>
            <a:pPr algn="l"/>
            <a:r>
              <a:rPr lang="en-GB" sz="2400" dirty="0"/>
              <a:t>  </a:t>
            </a:r>
            <a:endParaRPr lang="it-IT" sz="2400" dirty="0"/>
          </a:p>
          <a:p>
            <a:pPr algn="l"/>
            <a:r>
              <a:rPr lang="en-GB" sz="2400" u="sng" dirty="0"/>
              <a:t>Partnership members:</a:t>
            </a:r>
            <a:endParaRPr lang="it-IT" sz="2400" dirty="0"/>
          </a:p>
          <a:p>
            <a:pPr lvl="0" algn="l"/>
            <a:r>
              <a:rPr lang="en-GB" sz="2400" dirty="0"/>
              <a:t>Action leader: DG HOME;</a:t>
            </a:r>
            <a:endParaRPr lang="it-IT" sz="2400" dirty="0"/>
          </a:p>
          <a:p>
            <a:pPr lvl="0" algn="l"/>
            <a:r>
              <a:rPr lang="en-GB" sz="2400" dirty="0"/>
              <a:t>Members: City of Amsterdam, Portugal, CEMR, URBACT and EUROCITIES and DG REGIO.</a:t>
            </a:r>
            <a:endParaRPr lang="it-IT" sz="2400" dirty="0"/>
          </a:p>
          <a:p>
            <a:pPr algn="l"/>
            <a:r>
              <a:rPr lang="en-GB" sz="2400" dirty="0"/>
              <a:t> </a:t>
            </a:r>
            <a:endParaRPr lang="it-IT" sz="2400" dirty="0"/>
          </a:p>
          <a:p>
            <a:pPr algn="l"/>
            <a:r>
              <a:rPr lang="en-GB" sz="2400" b="1" dirty="0"/>
              <a:t>Which timeline?</a:t>
            </a:r>
            <a:endParaRPr lang="it-IT" sz="2400" dirty="0"/>
          </a:p>
          <a:p>
            <a:pPr lvl="0" algn="l"/>
            <a:r>
              <a:rPr lang="en-GB" sz="2400" dirty="0"/>
              <a:t>Preparation: June 2017 – February 2018.</a:t>
            </a:r>
            <a:endParaRPr lang="it-IT" sz="2400" dirty="0"/>
          </a:p>
          <a:p>
            <a:pPr lvl="0" algn="l"/>
            <a:r>
              <a:rPr lang="en-GB" sz="2400" dirty="0"/>
              <a:t>Implementation: March – April 2018.</a:t>
            </a:r>
            <a:endParaRPr lang="it-IT" sz="2400" dirty="0"/>
          </a:p>
          <a:p>
            <a:pPr lvl="0" algn="l"/>
            <a:r>
              <a:rPr lang="en-GB" sz="2400" dirty="0"/>
              <a:t>Finalisation: December 2018.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7196949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123478"/>
            <a:ext cx="6192688" cy="857250"/>
          </a:xfrm>
        </p:spPr>
        <p:txBody>
          <a:bodyPr>
            <a:normAutofit fontScale="90000"/>
          </a:bodyPr>
          <a:lstStyle/>
          <a:p>
            <a:r>
              <a:rPr lang="it-IT" sz="3200" dirty="0" err="1"/>
              <a:t>What</a:t>
            </a:r>
            <a:r>
              <a:rPr lang="it-IT" sz="3200" dirty="0"/>
              <a:t>  </a:t>
            </a:r>
            <a:r>
              <a:rPr lang="it-IT" sz="3200" dirty="0" err="1"/>
              <a:t>is</a:t>
            </a:r>
            <a:r>
              <a:rPr lang="it-IT" sz="3200" dirty="0"/>
              <a:t> </a:t>
            </a:r>
            <a:r>
              <a:rPr lang="it-IT" sz="3200" dirty="0" err="1"/>
              <a:t>an</a:t>
            </a:r>
            <a:r>
              <a:rPr lang="it-IT" sz="3200" dirty="0"/>
              <a:t> </a:t>
            </a:r>
            <a:r>
              <a:rPr lang="it-IT" sz="3200" dirty="0" err="1"/>
              <a:t>Action</a:t>
            </a:r>
            <a:r>
              <a:rPr lang="it-IT" sz="3200" dirty="0"/>
              <a:t>? </a:t>
            </a:r>
            <a:br>
              <a:rPr lang="it-IT" sz="3200" dirty="0"/>
            </a:br>
            <a:r>
              <a:rPr lang="it-IT" sz="3200" dirty="0"/>
              <a:t>Some </a:t>
            </a:r>
            <a:r>
              <a:rPr lang="it-IT" sz="3200" dirty="0" err="1"/>
              <a:t>examples</a:t>
            </a:r>
            <a:r>
              <a:rPr lang="it-IT" sz="3200" dirty="0"/>
              <a:t> (2)</a:t>
            </a:r>
            <a:endParaRPr lang="nl-NL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59632" y="1131590"/>
            <a:ext cx="7560840" cy="3888432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en-GB" sz="3500" b="1" dirty="0"/>
              <a:t>2) Partnership on Circular Economy Prepare a Circular City Funding Guide to assist cities in accessing funding for circular economy projects</a:t>
            </a:r>
            <a:endParaRPr lang="it-IT" sz="3500" b="1" dirty="0"/>
          </a:p>
          <a:p>
            <a:pPr marL="457200" indent="-457200" algn="l"/>
            <a:endParaRPr lang="en-GB" sz="2300" b="1" dirty="0"/>
          </a:p>
          <a:p>
            <a:pPr algn="l"/>
            <a:r>
              <a:rPr lang="en-GB" sz="2800" b="1" dirty="0"/>
              <a:t>How to implement the action  ?</a:t>
            </a:r>
            <a:endParaRPr lang="it-IT" sz="2800" b="1" dirty="0"/>
          </a:p>
          <a:p>
            <a:pPr lvl="0" algn="l"/>
            <a:endParaRPr lang="en-GB" sz="2800" dirty="0"/>
          </a:p>
          <a:p>
            <a:pPr marL="457200" lvl="0" indent="-457200" algn="l"/>
            <a:r>
              <a:rPr lang="en-GB" sz="2800" b="1" dirty="0"/>
              <a:t>1) preparation of a guide to funding and financing sources for circular initiatives and projects in cities </a:t>
            </a:r>
          </a:p>
          <a:p>
            <a:pPr marL="457200" lvl="0" indent="-457200" algn="l">
              <a:buFont typeface="+mj-lt"/>
              <a:buAutoNum type="arabicPeriod"/>
            </a:pPr>
            <a:endParaRPr lang="en-GB" sz="2800" dirty="0"/>
          </a:p>
          <a:p>
            <a:pPr algn="l"/>
            <a:r>
              <a:rPr lang="en-GB" sz="2800" b="1" dirty="0"/>
              <a:t>How to implement the action? </a:t>
            </a:r>
            <a:endParaRPr lang="it-IT" sz="2800" dirty="0"/>
          </a:p>
          <a:p>
            <a:pPr algn="l"/>
            <a:r>
              <a:rPr lang="en-GB" sz="2800" dirty="0"/>
              <a:t>The guide will be implemented in the form of a website, with preparation carried out in two phases. </a:t>
            </a:r>
          </a:p>
          <a:p>
            <a:pPr algn="l"/>
            <a:endParaRPr lang="en-GB" sz="2800" dirty="0"/>
          </a:p>
          <a:p>
            <a:pPr algn="l"/>
            <a:r>
              <a:rPr lang="en-GB" sz="2800" dirty="0"/>
              <a:t>1a) The first phase will comprise desk research, interviews with stakeholders, preparation of an interactive PDF prototype of the guide that will serve as a basis for discussions with stakeholders. </a:t>
            </a:r>
          </a:p>
          <a:p>
            <a:pPr algn="l"/>
            <a:endParaRPr lang="en-GB" sz="2800" dirty="0"/>
          </a:p>
          <a:p>
            <a:pPr algn="l"/>
            <a:r>
              <a:rPr lang="en-GB" sz="2800" dirty="0"/>
              <a:t>1b) The second phase will comprise development and implementation of the website, including migration to a suitable web host.</a:t>
            </a:r>
            <a:endParaRPr lang="it-IT" sz="2800" dirty="0"/>
          </a:p>
          <a:p>
            <a:pPr algn="l"/>
            <a:r>
              <a:rPr lang="en-GB" sz="2800" dirty="0"/>
              <a:t> </a:t>
            </a:r>
            <a:endParaRPr lang="it-IT" sz="2800" dirty="0"/>
          </a:p>
          <a:p>
            <a:pPr algn="l"/>
            <a:r>
              <a:rPr lang="en-GB" sz="2800" b="1" dirty="0"/>
              <a:t>Which partners?</a:t>
            </a:r>
            <a:endParaRPr lang="it-IT" sz="2800" dirty="0"/>
          </a:p>
          <a:p>
            <a:pPr algn="l"/>
            <a:r>
              <a:rPr lang="en-US" sz="2800" b="1" i="1" dirty="0"/>
              <a:t>Action leader:</a:t>
            </a:r>
            <a:r>
              <a:rPr lang="en-US" sz="2800" dirty="0"/>
              <a:t> European Investment Bank (EIB)</a:t>
            </a:r>
            <a:endParaRPr lang="it-IT" sz="2800" dirty="0"/>
          </a:p>
          <a:p>
            <a:pPr algn="l"/>
            <a:r>
              <a:rPr lang="en-US" sz="2800" b="1" i="1" dirty="0"/>
              <a:t>Participants:</a:t>
            </a:r>
            <a:r>
              <a:rPr lang="en-US" sz="2800" dirty="0"/>
              <a:t> Flanders region, Slovenia, ACR+, DG RTD, DG REGIO, DG ENV</a:t>
            </a:r>
            <a:endParaRPr lang="it-IT" sz="2800" dirty="0"/>
          </a:p>
          <a:p>
            <a:pPr algn="l"/>
            <a:r>
              <a:rPr lang="en-GB" sz="2800" dirty="0"/>
              <a:t> </a:t>
            </a:r>
            <a:endParaRPr lang="it-IT" sz="2800" dirty="0"/>
          </a:p>
          <a:p>
            <a:pPr algn="l"/>
            <a:r>
              <a:rPr lang="en-GB" sz="2800" b="1" dirty="0"/>
              <a:t>Which timeline?</a:t>
            </a:r>
            <a:endParaRPr lang="it-IT" sz="2800" dirty="0"/>
          </a:p>
          <a:p>
            <a:pPr algn="l"/>
            <a:r>
              <a:rPr lang="en-GB" sz="2800" dirty="0"/>
              <a:t>Start at the end of January 2018. </a:t>
            </a:r>
          </a:p>
          <a:p>
            <a:pPr algn="l"/>
            <a:r>
              <a:rPr lang="en-GB" sz="2800" dirty="0"/>
              <a:t>The work will be planned with a goal to have a first version of the guide ready </a:t>
            </a:r>
            <a:r>
              <a:rPr lang="en-GB" sz="1800" dirty="0"/>
              <a:t>by mid-2019.</a:t>
            </a:r>
            <a:endParaRPr lang="en-GB" sz="2300" dirty="0"/>
          </a:p>
        </p:txBody>
      </p:sp>
    </p:spTree>
    <p:extLst>
      <p:ext uri="{BB962C8B-B14F-4D97-AF65-F5344CB8AC3E}">
        <p14:creationId xmlns:p14="http://schemas.microsoft.com/office/powerpoint/2010/main" val="10226731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123478"/>
            <a:ext cx="6120680" cy="857250"/>
          </a:xfrm>
        </p:spPr>
        <p:txBody>
          <a:bodyPr>
            <a:normAutofit fontScale="90000"/>
          </a:bodyPr>
          <a:lstStyle/>
          <a:p>
            <a:r>
              <a:rPr lang="it-IT" sz="3200" dirty="0" err="1"/>
              <a:t>What</a:t>
            </a:r>
            <a:r>
              <a:rPr lang="it-IT" sz="3200" dirty="0"/>
              <a:t>  </a:t>
            </a:r>
            <a:r>
              <a:rPr lang="it-IT" sz="3200" dirty="0" err="1"/>
              <a:t>is</a:t>
            </a:r>
            <a:r>
              <a:rPr lang="it-IT" sz="3200" dirty="0"/>
              <a:t> </a:t>
            </a:r>
            <a:r>
              <a:rPr lang="it-IT" sz="3200" dirty="0" err="1"/>
              <a:t>an</a:t>
            </a:r>
            <a:r>
              <a:rPr lang="it-IT" sz="3200" dirty="0"/>
              <a:t> </a:t>
            </a:r>
            <a:r>
              <a:rPr lang="it-IT" sz="3200" dirty="0" err="1"/>
              <a:t>Action</a:t>
            </a:r>
            <a:r>
              <a:rPr lang="it-IT" sz="3200" dirty="0"/>
              <a:t>? </a:t>
            </a:r>
            <a:br>
              <a:rPr lang="it-IT" sz="3200" dirty="0"/>
            </a:br>
            <a:r>
              <a:rPr lang="it-IT" sz="3200" dirty="0"/>
              <a:t>Some </a:t>
            </a:r>
            <a:r>
              <a:rPr lang="it-IT" sz="3200" dirty="0" err="1"/>
              <a:t>examples</a:t>
            </a:r>
            <a:r>
              <a:rPr lang="it-IT" sz="3200" dirty="0"/>
              <a:t> (3)</a:t>
            </a:r>
            <a:endParaRPr lang="nl-NL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59632" y="987574"/>
            <a:ext cx="7488832" cy="432048"/>
          </a:xfrm>
        </p:spPr>
        <p:txBody>
          <a:bodyPr>
            <a:normAutofit fontScale="25000" lnSpcReduction="20000"/>
          </a:bodyPr>
          <a:lstStyle/>
          <a:p>
            <a:pPr lvl="0" algn="l"/>
            <a:r>
              <a:rPr lang="en-GB" sz="4900" b="1"/>
              <a:t>3) </a:t>
            </a:r>
            <a:r>
              <a:rPr lang="en-GB" sz="4900" b="1" dirty="0"/>
              <a:t>Partnership on Public Procurement: Legal Handbook Innovative Public Procurement </a:t>
            </a:r>
            <a:endParaRPr lang="it-IT" sz="4900" b="1" dirty="0"/>
          </a:p>
          <a:p>
            <a:pPr algn="l"/>
            <a:endParaRPr lang="it-IT" sz="3500" b="1" dirty="0"/>
          </a:p>
          <a:p>
            <a:pPr marL="457200" indent="-457200" algn="l"/>
            <a:endParaRPr lang="en-GB" sz="2800" b="1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043608" y="1635646"/>
          <a:ext cx="7776865" cy="3110449"/>
        </p:xfrm>
        <a:graphic>
          <a:graphicData uri="http://schemas.openxmlformats.org/drawingml/2006/table">
            <a:tbl>
              <a:tblPr/>
              <a:tblGrid>
                <a:gridCol w="34563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144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60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49808"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Activities</a:t>
                      </a:r>
                      <a:endParaRPr lang="it-IT" sz="11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703" marR="247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Who</a:t>
                      </a:r>
                      <a:endParaRPr lang="it-IT" sz="110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703" marR="247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Estimated deadline</a:t>
                      </a:r>
                      <a:endParaRPr lang="it-IT" sz="110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703" marR="247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02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Analysing the European Procurement Law:</a:t>
                      </a:r>
                      <a:endParaRPr lang="it-IT" sz="11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703" marR="247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Munich Vantaa, </a:t>
                      </a:r>
                      <a:r>
                        <a:rPr lang="en-GB" sz="900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Gabrovo</a:t>
                      </a:r>
                      <a:r>
                        <a:rPr lang="en-GB" sz="9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Italy, DG GROW, LUISS </a:t>
                      </a:r>
                      <a:r>
                        <a:rPr lang="en-GB" sz="900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LabGov</a:t>
                      </a:r>
                      <a:r>
                        <a:rPr lang="en-GB" sz="9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CEMR, Nantes, KEINO</a:t>
                      </a:r>
                      <a:endParaRPr lang="it-IT" sz="9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703" marR="247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December 2018</a:t>
                      </a:r>
                      <a:endParaRPr lang="it-IT" sz="110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703" marR="247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30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GB" sz="11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Researching existing guidelines, </a:t>
                      </a:r>
                      <a:endParaRPr lang="it-IT" sz="11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703" marR="247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Munich Vantaa, </a:t>
                      </a:r>
                      <a:r>
                        <a:rPr lang="en-GB" sz="900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Gabrovo</a:t>
                      </a:r>
                      <a:r>
                        <a:rPr lang="en-GB" sz="9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Italy, DG GROW, LUISS </a:t>
                      </a:r>
                      <a:r>
                        <a:rPr lang="en-GB" sz="900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LabGov</a:t>
                      </a:r>
                      <a:r>
                        <a:rPr lang="en-GB" sz="9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CEMR, Nantes, KEINO</a:t>
                      </a:r>
                      <a:endParaRPr lang="it-IT" sz="9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703" marR="247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December 2018</a:t>
                      </a:r>
                      <a:endParaRPr lang="it-IT" sz="110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703" marR="247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55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GB" sz="11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Interviews, discussions:</a:t>
                      </a:r>
                      <a:endParaRPr lang="it-IT" sz="11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703" marR="247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Munich</a:t>
                      </a:r>
                      <a:endParaRPr lang="it-IT" sz="9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Vantaa, </a:t>
                      </a:r>
                      <a:r>
                        <a:rPr lang="en-GB" sz="900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Gabrovo</a:t>
                      </a:r>
                      <a:r>
                        <a:rPr lang="en-GB" sz="9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Italy, DG GROW, LUISS </a:t>
                      </a:r>
                      <a:r>
                        <a:rPr lang="en-GB" sz="900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LabGov</a:t>
                      </a:r>
                      <a:r>
                        <a:rPr lang="en-GB" sz="9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CEMR, Nantes, KEINO</a:t>
                      </a:r>
                      <a:endParaRPr lang="it-IT" sz="9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703" marR="247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March 2019</a:t>
                      </a:r>
                      <a:endParaRPr lang="it-IT" sz="110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703" marR="247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36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GB" sz="11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Legal handbook production</a:t>
                      </a:r>
                      <a:endParaRPr lang="it-IT" sz="11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703" marR="247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Munich Vantaa, </a:t>
                      </a:r>
                      <a:r>
                        <a:rPr lang="en-GB" sz="900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Gabrovo</a:t>
                      </a:r>
                      <a:r>
                        <a:rPr lang="en-GB" sz="9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Italy, DG GROW, LUISS </a:t>
                      </a:r>
                      <a:r>
                        <a:rPr lang="en-GB" sz="900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LabGov</a:t>
                      </a:r>
                      <a:r>
                        <a:rPr lang="en-GB" sz="9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CEMR, Nantes, KEINO</a:t>
                      </a:r>
                      <a:endParaRPr lang="it-IT" sz="9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703" marR="247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September 2019</a:t>
                      </a:r>
                      <a:endParaRPr lang="it-IT" sz="110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703" marR="247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GB" sz="11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Promoting (the legal handbook):</a:t>
                      </a:r>
                      <a:endParaRPr lang="it-IT" sz="11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703" marR="247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Munich Vantaa, </a:t>
                      </a:r>
                      <a:r>
                        <a:rPr lang="en-GB" sz="900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Gabrovo</a:t>
                      </a:r>
                      <a:r>
                        <a:rPr lang="en-GB" sz="9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Italy, DG GROW, LUISS </a:t>
                      </a:r>
                      <a:r>
                        <a:rPr lang="en-GB" sz="900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LabGov</a:t>
                      </a:r>
                      <a:r>
                        <a:rPr lang="en-GB" sz="9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CEMR, Nantes, KEINO</a:t>
                      </a:r>
                      <a:endParaRPr lang="it-IT" sz="9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703" marR="247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December 2019</a:t>
                      </a:r>
                      <a:endParaRPr lang="it-IT" sz="110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703" marR="247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81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GB" sz="11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Analysing the European Procurement Law:</a:t>
                      </a:r>
                      <a:endParaRPr lang="it-IT" sz="11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703" marR="247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Munich Vantaa, </a:t>
                      </a:r>
                      <a:r>
                        <a:rPr lang="en-GB" sz="900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Gabrovo</a:t>
                      </a:r>
                      <a:r>
                        <a:rPr lang="en-GB" sz="9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Italy, DG GROW, LUISS </a:t>
                      </a:r>
                      <a:r>
                        <a:rPr lang="en-GB" sz="900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LabGov</a:t>
                      </a:r>
                      <a:r>
                        <a:rPr lang="en-GB" sz="9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CEMR, Nantes, KEINO</a:t>
                      </a:r>
                      <a:endParaRPr lang="it-IT" sz="9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703" marR="247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December 2018</a:t>
                      </a:r>
                      <a:endParaRPr lang="it-IT" sz="11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703" marR="247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8281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123478"/>
            <a:ext cx="6048672" cy="857250"/>
          </a:xfrm>
        </p:spPr>
        <p:txBody>
          <a:bodyPr>
            <a:normAutofit fontScale="90000"/>
          </a:bodyPr>
          <a:lstStyle/>
          <a:p>
            <a:r>
              <a:rPr lang="en" sz="3200" dirty="0"/>
              <a:t>Choosing to participate in an Action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059582"/>
            <a:ext cx="8568952" cy="3816424"/>
          </a:xfrm>
        </p:spPr>
        <p:txBody>
          <a:bodyPr>
            <a:normAutofit fontScale="92500" lnSpcReduction="20000"/>
          </a:bodyPr>
          <a:lstStyle/>
          <a:p>
            <a:endParaRPr lang="en-GB" dirty="0"/>
          </a:p>
          <a:p>
            <a:pPr marL="457200" indent="-457200" algn="l"/>
            <a:r>
              <a:rPr lang="en-US" sz="2400" dirty="0"/>
              <a:t>	Partners who choose an action </a:t>
            </a:r>
            <a:r>
              <a:rPr lang="en-US" sz="2500" b="1" dirty="0"/>
              <a:t>will participate </a:t>
            </a:r>
            <a:r>
              <a:rPr lang="en-US" sz="2400" b="1" dirty="0"/>
              <a:t>in the design </a:t>
            </a:r>
            <a:r>
              <a:rPr lang="en-US" sz="2400" dirty="0"/>
              <a:t>of the action: </a:t>
            </a:r>
            <a:r>
              <a:rPr lang="en-US" sz="2400" b="1" dirty="0"/>
              <a:t>definition of outputs, milestones, etc.</a:t>
            </a:r>
            <a:r>
              <a:rPr lang="it-IT" sz="2400" b="1" dirty="0"/>
              <a:t>;</a:t>
            </a:r>
          </a:p>
          <a:p>
            <a:pPr marL="457200" indent="-457200" algn="l"/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Partners involved in the planning of the action need to reflect on </a:t>
            </a:r>
            <a:r>
              <a:rPr lang="en-US" sz="2400" b="1" dirty="0"/>
              <a:t>what they wish to work on, according to their interests and resources;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Once the working group has been defined:</a:t>
            </a:r>
          </a:p>
          <a:p>
            <a:pPr marL="457200" indent="-457200" algn="l"/>
            <a:endParaRPr lang="en-US" sz="2400" dirty="0"/>
          </a:p>
          <a:p>
            <a:pPr marL="457200" indent="-457200" algn="l">
              <a:buFont typeface="Wingdings" charset="2"/>
              <a:buChar char="Ø"/>
            </a:pPr>
            <a:r>
              <a:rPr lang="en-US" sz="2400" b="1" dirty="0"/>
              <a:t>Partners agree together on activities, outputs, milestones, deliverables and on “who does what and when” (!!)</a:t>
            </a:r>
            <a:endParaRPr lang="en-GB" sz="4200" dirty="0"/>
          </a:p>
        </p:txBody>
      </p:sp>
    </p:spTree>
    <p:extLst>
      <p:ext uri="{BB962C8B-B14F-4D97-AF65-F5344CB8AC3E}">
        <p14:creationId xmlns:p14="http://schemas.microsoft.com/office/powerpoint/2010/main" val="25295953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-92546"/>
            <a:ext cx="7416824" cy="857250"/>
          </a:xfrm>
        </p:spPr>
        <p:txBody>
          <a:bodyPr>
            <a:normAutofit/>
          </a:bodyPr>
          <a:lstStyle/>
          <a:p>
            <a:r>
              <a:rPr lang="it-IT" sz="3200" dirty="0"/>
              <a:t>How to start to work </a:t>
            </a:r>
            <a:r>
              <a:rPr lang="it-IT" sz="3200" dirty="0" err="1"/>
              <a:t>together</a:t>
            </a:r>
            <a:r>
              <a:rPr lang="it-IT" sz="3200" dirty="0"/>
              <a:t>? </a:t>
            </a:r>
            <a:endParaRPr lang="nl-NL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24136" y="411510"/>
            <a:ext cx="7919864" cy="4587974"/>
          </a:xfrm>
        </p:spPr>
        <p:txBody>
          <a:bodyPr>
            <a:normAutofit fontScale="25000" lnSpcReduction="20000"/>
          </a:bodyPr>
          <a:lstStyle/>
          <a:p>
            <a:pPr algn="l"/>
            <a:endParaRPr lang="en-US" sz="7200" dirty="0"/>
          </a:p>
          <a:p>
            <a:pPr algn="l">
              <a:lnSpc>
                <a:spcPct val="120000"/>
              </a:lnSpc>
            </a:pPr>
            <a:r>
              <a:rPr lang="en-US" sz="7200" dirty="0"/>
              <a:t>An action can be considered as a brief temporal sequence of </a:t>
            </a:r>
            <a:r>
              <a:rPr lang="en-US" sz="7200" b="1" dirty="0"/>
              <a:t>activities</a:t>
            </a:r>
            <a:r>
              <a:rPr lang="en-US" sz="7200" dirty="0"/>
              <a:t> </a:t>
            </a:r>
            <a:br>
              <a:rPr lang="en-US" sz="7200" dirty="0"/>
            </a:br>
            <a:r>
              <a:rPr lang="en-US" sz="7200" dirty="0"/>
              <a:t>that produce </a:t>
            </a:r>
            <a:r>
              <a:rPr lang="en-US" sz="7200" b="1" dirty="0"/>
              <a:t>outputs</a:t>
            </a:r>
            <a:r>
              <a:rPr lang="en-US" sz="7200" dirty="0"/>
              <a:t> (deliverables).</a:t>
            </a:r>
          </a:p>
          <a:p>
            <a:pPr algn="l">
              <a:lnSpc>
                <a:spcPct val="120000"/>
              </a:lnSpc>
            </a:pPr>
            <a:endParaRPr lang="en-US" sz="7200" dirty="0"/>
          </a:p>
          <a:p>
            <a:pPr algn="l">
              <a:lnSpc>
                <a:spcPct val="120000"/>
              </a:lnSpc>
            </a:pPr>
            <a:r>
              <a:rPr lang="en-US" sz="7200" b="1" dirty="0"/>
              <a:t>An Action Leader </a:t>
            </a:r>
            <a:r>
              <a:rPr lang="en-US" sz="7200" dirty="0"/>
              <a:t>is the conductor (in the timing set by the Partnership):</a:t>
            </a:r>
          </a:p>
          <a:p>
            <a:pPr marL="1079500" indent="-457200" algn="l">
              <a:lnSpc>
                <a:spcPct val="120000"/>
              </a:lnSpc>
              <a:buFont typeface="Wingdings" charset="2"/>
              <a:buChar char="Ø"/>
            </a:pPr>
            <a:r>
              <a:rPr lang="en-US" sz="7200" dirty="0"/>
              <a:t>Builds the </a:t>
            </a:r>
            <a:r>
              <a:rPr lang="en-US" sz="7200" b="1" dirty="0"/>
              <a:t>first draft </a:t>
            </a:r>
            <a:r>
              <a:rPr lang="en-US" sz="7200" dirty="0"/>
              <a:t>of the action (for the Action Plan); </a:t>
            </a:r>
          </a:p>
          <a:p>
            <a:pPr marL="1079500" indent="-457200" algn="l">
              <a:lnSpc>
                <a:spcPct val="120000"/>
              </a:lnSpc>
              <a:buFont typeface="Wingdings" charset="2"/>
              <a:buChar char="Ø"/>
            </a:pPr>
            <a:r>
              <a:rPr lang="en-US" sz="7200" dirty="0"/>
              <a:t>Summons the </a:t>
            </a:r>
            <a:r>
              <a:rPr lang="en-US" sz="7200" b="1" dirty="0"/>
              <a:t>kick-off meeting </a:t>
            </a:r>
            <a:r>
              <a:rPr lang="en-US" sz="7200" dirty="0"/>
              <a:t>to define the action (also VC);</a:t>
            </a:r>
          </a:p>
          <a:p>
            <a:pPr marL="1079500" indent="-457200" algn="l">
              <a:lnSpc>
                <a:spcPct val="120000"/>
              </a:lnSpc>
              <a:buFont typeface="Wingdings" charset="2"/>
              <a:buChar char="Ø"/>
            </a:pPr>
            <a:r>
              <a:rPr lang="en-US" sz="7200" dirty="0"/>
              <a:t>All the </a:t>
            </a:r>
            <a:r>
              <a:rPr lang="en-US" sz="7200" b="1" dirty="0"/>
              <a:t>important activities </a:t>
            </a:r>
            <a:r>
              <a:rPr lang="en-US" sz="7200" dirty="0"/>
              <a:t>(being responsible for the action </a:t>
            </a:r>
            <a:r>
              <a:rPr lang="mr-IN" sz="7200" dirty="0"/>
              <a:t>…</a:t>
            </a:r>
            <a:r>
              <a:rPr lang="it-IT" sz="7200" dirty="0"/>
              <a:t>)</a:t>
            </a:r>
            <a:endParaRPr lang="en-US" sz="7200" dirty="0"/>
          </a:p>
          <a:p>
            <a:pPr algn="l">
              <a:lnSpc>
                <a:spcPct val="120000"/>
              </a:lnSpc>
            </a:pPr>
            <a:endParaRPr lang="en-US" sz="7200" dirty="0"/>
          </a:p>
          <a:p>
            <a:pPr algn="l">
              <a:lnSpc>
                <a:spcPct val="120000"/>
              </a:lnSpc>
            </a:pPr>
            <a:r>
              <a:rPr lang="en-US" sz="7200" b="1" dirty="0"/>
              <a:t>Partners</a:t>
            </a:r>
            <a:r>
              <a:rPr lang="en-US" sz="7200" dirty="0"/>
              <a:t> contribute to the action design, suggesting activities and deliverables and deciding if and what to do within the actions (Activities). Partners can be external as well; </a:t>
            </a:r>
          </a:p>
          <a:p>
            <a:pPr algn="l">
              <a:lnSpc>
                <a:spcPct val="120000"/>
              </a:lnSpc>
            </a:pPr>
            <a:endParaRPr lang="en-US" sz="7200" b="1" dirty="0"/>
          </a:p>
          <a:p>
            <a:pPr algn="l">
              <a:lnSpc>
                <a:spcPct val="120000"/>
              </a:lnSpc>
            </a:pPr>
            <a:r>
              <a:rPr lang="en-US" sz="7200" b="1" dirty="0"/>
              <a:t>Action</a:t>
            </a:r>
            <a:r>
              <a:rPr lang="en-US" sz="7200" dirty="0"/>
              <a:t> are composed by one or more activities carried out by the  Action Leader together  with one or more partners to achieve a specific deliverable. </a:t>
            </a:r>
          </a:p>
          <a:p>
            <a:pPr algn="l"/>
            <a:endParaRPr lang="en-US" sz="2400" dirty="0"/>
          </a:p>
          <a:p>
            <a:pPr algn="l"/>
            <a:endParaRPr lang="en-GB" sz="4200" dirty="0"/>
          </a:p>
        </p:txBody>
      </p:sp>
    </p:spTree>
    <p:extLst>
      <p:ext uri="{BB962C8B-B14F-4D97-AF65-F5344CB8AC3E}">
        <p14:creationId xmlns:p14="http://schemas.microsoft.com/office/powerpoint/2010/main" val="16601656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39552" y="-7151"/>
            <a:ext cx="7139136" cy="857250"/>
          </a:xfrm>
        </p:spPr>
        <p:txBody>
          <a:bodyPr>
            <a:noAutofit/>
          </a:bodyPr>
          <a:lstStyle/>
          <a:p>
            <a:r>
              <a:rPr lang="de-DE" sz="3200" dirty="0"/>
              <a:t>	Model </a:t>
            </a:r>
            <a:r>
              <a:rPr lang="de-DE" sz="3200" dirty="0" err="1"/>
              <a:t>of</a:t>
            </a:r>
            <a:r>
              <a:rPr lang="de-DE" sz="3200" dirty="0"/>
              <a:t> an Action</a:t>
            </a:r>
            <a:endParaRPr lang="nl-NL" sz="3200" b="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899592" y="1923678"/>
          <a:ext cx="7920757" cy="2911636"/>
        </p:xfrm>
        <a:graphic>
          <a:graphicData uri="http://schemas.openxmlformats.org/drawingml/2006/table">
            <a:tbl>
              <a:tblPr/>
              <a:tblGrid>
                <a:gridCol w="7138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47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307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077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077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0963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7999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78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Calibri"/>
                          <a:ea typeface="Times New Roman"/>
                          <a:cs typeface="Times New Roman"/>
                        </a:rPr>
                        <a:t>Activity 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Calibri"/>
                          <a:ea typeface="Times New Roman"/>
                          <a:cs typeface="Times New Roman"/>
                        </a:rPr>
                        <a:t>Description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Calibri"/>
                          <a:ea typeface="Times New Roman"/>
                          <a:cs typeface="Times New Roman"/>
                        </a:rPr>
                        <a:t>Responsible 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Calibri"/>
                          <a:ea typeface="Times New Roman"/>
                          <a:cs typeface="Times New Roman"/>
                        </a:rPr>
                        <a:t>Participants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Calibri"/>
                          <a:ea typeface="Times New Roman"/>
                          <a:cs typeface="Times New Roman"/>
                        </a:rPr>
                        <a:t>duration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Calibri"/>
                          <a:ea typeface="Times New Roman"/>
                          <a:cs typeface="Times New Roman"/>
                        </a:rPr>
                        <a:t>From 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Calibri"/>
                          <a:ea typeface="Times New Roman"/>
                          <a:cs typeface="Times New Roman"/>
                        </a:rPr>
                        <a:t>to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Calibri"/>
                          <a:ea typeface="Times New Roman"/>
                          <a:cs typeface="Times New Roman"/>
                        </a:rPr>
                        <a:t> OUTPUT (Deliverable )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Calibri"/>
                          <a:ea typeface="Times New Roman"/>
                          <a:cs typeface="Times New Roman"/>
                        </a:rPr>
                        <a:t>Result</a:t>
                      </a:r>
                      <a:endParaRPr lang="it-IT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932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Number</a:t>
                      </a:r>
                      <a:r>
                        <a:rPr lang="en-US" sz="1200" baseline="0" dirty="0">
                          <a:latin typeface="Calibri"/>
                          <a:ea typeface="Times New Roman"/>
                          <a:cs typeface="Times New Roman"/>
                        </a:rPr>
                        <a:t> of  the activity </a:t>
                      </a:r>
                      <a:endParaRPr lang="it-IT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Description of the activity,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what is the aim,</a:t>
                      </a:r>
                      <a:r>
                        <a:rPr lang="en-US" sz="1200" baseline="0" dirty="0">
                          <a:latin typeface="Calibri"/>
                          <a:ea typeface="Times New Roman"/>
                          <a:cs typeface="Times New Roman"/>
                        </a:rPr>
                        <a:t> what is the purpose of the activity  in the framework of the Action</a:t>
                      </a:r>
                      <a:endParaRPr lang="it-IT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Who leads the activity  (Action Leader, Partner)</a:t>
                      </a:r>
                      <a:endParaRPr lang="it-IT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err="1">
                          <a:latin typeface="Calibri"/>
                          <a:ea typeface="Times New Roman"/>
                          <a:cs typeface="Times New Roman"/>
                        </a:rPr>
                        <a:t>All</a:t>
                      </a: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1200" dirty="0" err="1">
                          <a:latin typeface="Calibri"/>
                          <a:ea typeface="Times New Roman"/>
                          <a:cs typeface="Times New Roman"/>
                        </a:rPr>
                        <a:t>partners</a:t>
                      </a: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1200" dirty="0" err="1">
                          <a:latin typeface="Calibri"/>
                          <a:ea typeface="Times New Roman"/>
                          <a:cs typeface="Times New Roman"/>
                        </a:rPr>
                        <a:t>that</a:t>
                      </a: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1200" dirty="0" err="1">
                          <a:latin typeface="Calibri"/>
                          <a:ea typeface="Times New Roman"/>
                          <a:cs typeface="Times New Roman"/>
                        </a:rPr>
                        <a:t>participate</a:t>
                      </a: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  in  the </a:t>
                      </a:r>
                      <a:r>
                        <a:rPr lang="it-IT" sz="1200" dirty="0" err="1">
                          <a:latin typeface="Calibri"/>
                          <a:ea typeface="Times New Roman"/>
                          <a:cs typeface="Times New Roman"/>
                        </a:rPr>
                        <a:t>activity</a:t>
                      </a: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err="1">
                          <a:latin typeface="Calibri"/>
                          <a:ea typeface="Times New Roman"/>
                          <a:cs typeface="Times New Roman"/>
                        </a:rPr>
                        <a:t>They</a:t>
                      </a: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1200" dirty="0" err="1">
                          <a:latin typeface="Calibri"/>
                          <a:ea typeface="Times New Roman"/>
                          <a:cs typeface="Times New Roman"/>
                        </a:rPr>
                        <a:t>would</a:t>
                      </a: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1200" dirty="0" err="1">
                          <a:latin typeface="Calibri"/>
                          <a:ea typeface="Times New Roman"/>
                          <a:cs typeface="Times New Roman"/>
                        </a:rPr>
                        <a:t>specify</a:t>
                      </a: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1200" dirty="0" err="1">
                          <a:latin typeface="Calibri"/>
                          <a:ea typeface="Times New Roman"/>
                          <a:cs typeface="Times New Roman"/>
                        </a:rPr>
                        <a:t>who</a:t>
                      </a: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1200" dirty="0" err="1">
                          <a:latin typeface="Calibri"/>
                          <a:ea typeface="Times New Roman"/>
                          <a:cs typeface="Times New Roman"/>
                        </a:rPr>
                        <a:t>does</a:t>
                      </a: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1200" dirty="0" err="1">
                          <a:latin typeface="Calibri"/>
                          <a:ea typeface="Times New Roman"/>
                          <a:cs typeface="Times New Roman"/>
                        </a:rPr>
                        <a:t>what</a:t>
                      </a: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it-IT" sz="1200" dirty="0" err="1">
                          <a:latin typeface="Calibri"/>
                          <a:ea typeface="Times New Roman"/>
                          <a:cs typeface="Times New Roman"/>
                        </a:rPr>
                        <a:t>tasks</a:t>
                      </a: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)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Overall</a:t>
                      </a:r>
                      <a:r>
                        <a:rPr lang="en-US" sz="1200" baseline="0" dirty="0">
                          <a:latin typeface="Calibri"/>
                          <a:ea typeface="Times New Roman"/>
                          <a:cs typeface="Times New Roman"/>
                        </a:rPr>
                        <a:t>  duration of the activity </a:t>
                      </a:r>
                      <a:endParaRPr lang="it-IT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Starting  date  of the activity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Closing date of the activity</a:t>
                      </a:r>
                      <a:r>
                        <a:rPr lang="en-US" sz="1200" baseline="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Deliverable considered as output  of</a:t>
                      </a:r>
                      <a:r>
                        <a:rPr lang="en-US" sz="1200" baseline="0" dirty="0">
                          <a:latin typeface="Calibri"/>
                          <a:ea typeface="Times New Roman"/>
                          <a:cs typeface="Times New Roman"/>
                        </a:rPr>
                        <a:t> the Activity </a:t>
                      </a:r>
                      <a:endParaRPr lang="it-IT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What you</a:t>
                      </a:r>
                      <a:r>
                        <a:rPr lang="en-US" sz="1200" baseline="0" dirty="0">
                          <a:latin typeface="Calibri"/>
                          <a:ea typeface="Times New Roman"/>
                          <a:cs typeface="Times New Roman"/>
                        </a:rPr>
                        <a:t>  achieve </a:t>
                      </a:r>
                      <a:endParaRPr lang="it-IT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1259632" y="77155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1C7D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exemplification, below are described the components of an activity </a:t>
            </a:r>
          </a:p>
        </p:txBody>
      </p:sp>
    </p:spTree>
    <p:extLst>
      <p:ext uri="{BB962C8B-B14F-4D97-AF65-F5344CB8AC3E}">
        <p14:creationId xmlns:p14="http://schemas.microsoft.com/office/powerpoint/2010/main" val="7223000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31840" y="699542"/>
            <a:ext cx="5831880" cy="1102519"/>
          </a:xfrm>
        </p:spPr>
        <p:txBody>
          <a:bodyPr>
            <a:normAutofit fontScale="90000"/>
          </a:bodyPr>
          <a:lstStyle/>
          <a:p>
            <a:r>
              <a:rPr lang="en-US" dirty="0"/>
              <a:t>Questions &amp; Answers</a:t>
            </a:r>
            <a:endParaRPr lang="nl-NL" dirty="0"/>
          </a:p>
        </p:txBody>
      </p:sp>
      <p:sp>
        <p:nvSpPr>
          <p:cNvPr id="3" name="Subtitle 4">
            <a:extLst>
              <a:ext uri="{FF2B5EF4-FFF2-40B4-BE49-F238E27FC236}">
                <a16:creationId xmlns:a16="http://schemas.microsoft.com/office/drawing/2014/main" xmlns="" id="{41D195D1-511A-48D7-A359-2A2199A9E5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5128" y="1995686"/>
            <a:ext cx="5328592" cy="2448272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1C7DC3"/>
                </a:solidFill>
              </a:rPr>
              <a:t>If you have any questions/comment, please write your </a:t>
            </a:r>
            <a:r>
              <a:rPr lang="en-GB" b="1" dirty="0">
                <a:solidFill>
                  <a:srgbClr val="1C7DC3"/>
                </a:solidFill>
              </a:rPr>
              <a:t>name</a:t>
            </a:r>
            <a:r>
              <a:rPr lang="en-GB" dirty="0">
                <a:solidFill>
                  <a:srgbClr val="1C7DC3"/>
                </a:solidFill>
              </a:rPr>
              <a:t> and </a:t>
            </a:r>
            <a:r>
              <a:rPr lang="en-GB" b="1" dirty="0">
                <a:solidFill>
                  <a:srgbClr val="1C7DC3"/>
                </a:solidFill>
              </a:rPr>
              <a:t>organisation</a:t>
            </a:r>
            <a:r>
              <a:rPr lang="en-GB" dirty="0">
                <a:solidFill>
                  <a:srgbClr val="1C7DC3"/>
                </a:solidFill>
              </a:rPr>
              <a:t> in the chat box (send to: all participants).</a:t>
            </a:r>
          </a:p>
          <a:p>
            <a:endParaRPr lang="en-GB" dirty="0">
              <a:solidFill>
                <a:srgbClr val="1C7DC3"/>
              </a:solidFill>
            </a:endParaRPr>
          </a:p>
          <a:p>
            <a:endParaRPr lang="en-GB" dirty="0">
              <a:solidFill>
                <a:srgbClr val="1C7DC3"/>
              </a:solidFill>
            </a:endParaRPr>
          </a:p>
          <a:p>
            <a:r>
              <a:rPr lang="en-GB" dirty="0">
                <a:solidFill>
                  <a:srgbClr val="1C7DC3"/>
                </a:solidFill>
              </a:rPr>
              <a:t>We will then give you the floor to share your views (depending on the time available).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xmlns="" id="{A643747F-9925-4D70-A015-6E04A8C0CE89}"/>
              </a:ext>
            </a:extLst>
          </p:cNvPr>
          <p:cNvSpPr/>
          <p:nvPr/>
        </p:nvSpPr>
        <p:spPr>
          <a:xfrm>
            <a:off x="6156176" y="3147814"/>
            <a:ext cx="2736304" cy="517677"/>
          </a:xfrm>
          <a:prstGeom prst="rightArrow">
            <a:avLst>
              <a:gd name="adj1" fmla="val 39372"/>
              <a:gd name="adj2" fmla="val 50000"/>
            </a:avLst>
          </a:prstGeom>
          <a:solidFill>
            <a:srgbClr val="F1592A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0671778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31840" y="2020490"/>
            <a:ext cx="5831880" cy="1102519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3:</a:t>
            </a:r>
            <a:br>
              <a:rPr lang="en-US" dirty="0"/>
            </a:br>
            <a:r>
              <a:rPr lang="en-US" dirty="0"/>
              <a:t>Setting the </a:t>
            </a:r>
            <a:br>
              <a:rPr lang="en-US" dirty="0"/>
            </a:br>
            <a:r>
              <a:rPr lang="en-US" dirty="0"/>
              <a:t>Action Groups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38618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Culture/Cultural Heritage Partnership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3600" dirty="0"/>
              <a:t>3</a:t>
            </a:r>
            <a:r>
              <a:rPr lang="en-US" sz="3600" baseline="30000" dirty="0"/>
              <a:t>rd</a:t>
            </a:r>
            <a:r>
              <a:rPr lang="en-US" sz="3600" dirty="0"/>
              <a:t> Partnership meeting – day 2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9952" y="4083918"/>
            <a:ext cx="4824536" cy="1314450"/>
          </a:xfrm>
        </p:spPr>
        <p:txBody>
          <a:bodyPr/>
          <a:lstStyle/>
          <a:p>
            <a:r>
              <a:rPr lang="en-US" dirty="0" err="1"/>
              <a:t>Webex</a:t>
            </a:r>
            <a:r>
              <a:rPr lang="en-US" dirty="0"/>
              <a:t> meeting, 25 June 2020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8502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123478"/>
            <a:ext cx="6048672" cy="857250"/>
          </a:xfrm>
        </p:spPr>
        <p:txBody>
          <a:bodyPr>
            <a:normAutofit/>
          </a:bodyPr>
          <a:lstStyle/>
          <a:p>
            <a:r>
              <a:rPr lang="it-IT" sz="3200" dirty="0"/>
              <a:t>Setting the Action Groups</a:t>
            </a:r>
            <a:endParaRPr lang="en" sz="32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72C3DFD9-E1D2-4F66-9326-82A87520D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1131590"/>
            <a:ext cx="7861494" cy="4176464"/>
          </a:xfrm>
        </p:spPr>
        <p:txBody>
          <a:bodyPr>
            <a:normAutofit/>
          </a:bodyPr>
          <a:lstStyle/>
          <a:p>
            <a:r>
              <a:rPr lang="en-GB" sz="2800" dirty="0"/>
              <a:t>To express your willingness in taking part in an Action group(s), please write your </a:t>
            </a:r>
            <a:r>
              <a:rPr lang="en-GB" sz="2800" b="1" dirty="0"/>
              <a:t>name</a:t>
            </a:r>
            <a:r>
              <a:rPr lang="en-GB" sz="2800" dirty="0"/>
              <a:t> and </a:t>
            </a:r>
            <a:r>
              <a:rPr lang="en-GB" sz="2800" b="1" dirty="0"/>
              <a:t>organisation</a:t>
            </a:r>
            <a:r>
              <a:rPr lang="en-GB" sz="2800" dirty="0"/>
              <a:t> in the chat box (send to: all participants) when your Action(s) of interest is mentioned</a:t>
            </a:r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 </a:t>
            </a:r>
            <a:endParaRPr lang="x-none" sz="2400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xmlns="" id="{2FE74D33-0EC7-4CBD-B254-87555B191311}"/>
              </a:ext>
            </a:extLst>
          </p:cNvPr>
          <p:cNvSpPr/>
          <p:nvPr/>
        </p:nvSpPr>
        <p:spPr>
          <a:xfrm>
            <a:off x="6156176" y="3507457"/>
            <a:ext cx="2736304" cy="517677"/>
          </a:xfrm>
          <a:prstGeom prst="rightArrow">
            <a:avLst>
              <a:gd name="adj1" fmla="val 39372"/>
              <a:gd name="adj2" fmla="val 50000"/>
            </a:avLst>
          </a:prstGeom>
          <a:solidFill>
            <a:srgbClr val="F1592A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679512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31840" y="699542"/>
            <a:ext cx="5831880" cy="1102519"/>
          </a:xfrm>
        </p:spPr>
        <p:txBody>
          <a:bodyPr>
            <a:normAutofit fontScale="90000"/>
          </a:bodyPr>
          <a:lstStyle/>
          <a:p>
            <a:r>
              <a:rPr lang="en-US" dirty="0"/>
              <a:t>Questions &amp; Answers</a:t>
            </a:r>
            <a:endParaRPr lang="nl-NL" dirty="0"/>
          </a:p>
        </p:txBody>
      </p:sp>
      <p:sp>
        <p:nvSpPr>
          <p:cNvPr id="3" name="Subtitle 4">
            <a:extLst>
              <a:ext uri="{FF2B5EF4-FFF2-40B4-BE49-F238E27FC236}">
                <a16:creationId xmlns:a16="http://schemas.microsoft.com/office/drawing/2014/main" xmlns="" id="{41D195D1-511A-48D7-A359-2A2199A9E5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5128" y="1995686"/>
            <a:ext cx="5328592" cy="2448272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If you have any questions/comment, please write your </a:t>
            </a:r>
            <a:r>
              <a:rPr lang="en-GB" b="1" dirty="0">
                <a:solidFill>
                  <a:schemeClr val="tx1"/>
                </a:solidFill>
              </a:rPr>
              <a:t>name</a:t>
            </a:r>
            <a:r>
              <a:rPr lang="en-GB" dirty="0">
                <a:solidFill>
                  <a:schemeClr val="tx1"/>
                </a:solidFill>
              </a:rPr>
              <a:t> and </a:t>
            </a:r>
            <a:r>
              <a:rPr lang="en-GB" b="1" dirty="0">
                <a:solidFill>
                  <a:schemeClr val="tx1"/>
                </a:solidFill>
              </a:rPr>
              <a:t>organisation</a:t>
            </a:r>
            <a:r>
              <a:rPr lang="en-GB" dirty="0">
                <a:solidFill>
                  <a:schemeClr val="tx1"/>
                </a:solidFill>
              </a:rPr>
              <a:t> in the chat box (send to: all participants).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ysClr val="windowText" lastClr="000000"/>
                </a:solidFill>
              </a:rPr>
              <a:t>We will then give you the floor to share your views (depending on the time available).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xmlns="" id="{A643747F-9925-4D70-A015-6E04A8C0CE89}"/>
              </a:ext>
            </a:extLst>
          </p:cNvPr>
          <p:cNvSpPr/>
          <p:nvPr/>
        </p:nvSpPr>
        <p:spPr>
          <a:xfrm>
            <a:off x="6156176" y="3147814"/>
            <a:ext cx="2736304" cy="517677"/>
          </a:xfrm>
          <a:prstGeom prst="rightArrow">
            <a:avLst>
              <a:gd name="adj1" fmla="val 39372"/>
              <a:gd name="adj2" fmla="val 50000"/>
            </a:avLst>
          </a:prstGeom>
          <a:solidFill>
            <a:srgbClr val="F1592A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6851439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31840" y="2020490"/>
            <a:ext cx="5831880" cy="1102519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Conclusions </a:t>
            </a:r>
            <a:br>
              <a:rPr lang="en-US" dirty="0"/>
            </a:br>
            <a:r>
              <a:rPr lang="en-US" dirty="0"/>
              <a:t>and next steps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95675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35686F3E-8002-45D9-9170-216EFC7DC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648" y="915566"/>
            <a:ext cx="7632848" cy="3816423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GB" dirty="0"/>
              <a:t>Please use your communication channels to give visibility to the Public Consultation!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GB" dirty="0"/>
              <a:t>Please mark your calendars!</a:t>
            </a:r>
          </a:p>
          <a:p>
            <a:pPr marL="914400" lvl="1" indent="-457200" algn="l">
              <a:buFont typeface="Wingdings" charset="2"/>
              <a:buChar char="Ø"/>
            </a:pPr>
            <a:r>
              <a:rPr lang="en-GB" dirty="0"/>
              <a:t>EWRC Brussels (or virtual) 12-15 October</a:t>
            </a:r>
          </a:p>
          <a:p>
            <a:pPr marL="914400" lvl="1" indent="-457200" algn="l">
              <a:buFont typeface="Wingdings" charset="2"/>
              <a:buChar char="Ø"/>
            </a:pPr>
            <a:r>
              <a:rPr lang="en-GB" dirty="0"/>
              <a:t>Stakeholder Conference Berlin (or virtual) </a:t>
            </a:r>
            <a:br>
              <a:rPr lang="en-GB" dirty="0"/>
            </a:br>
            <a:r>
              <a:rPr lang="en-GB" dirty="0"/>
              <a:t>24/25 November</a:t>
            </a:r>
          </a:p>
          <a:p>
            <a:pPr marL="342900" indent="-342900" algn="l">
              <a:buFontTx/>
              <a:buChar char="-"/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1429263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/>
          <p:cNvSpPr txBox="1">
            <a:spLocks/>
          </p:cNvSpPr>
          <p:nvPr/>
        </p:nvSpPr>
        <p:spPr>
          <a:xfrm>
            <a:off x="179388" y="1491630"/>
            <a:ext cx="8785225" cy="2376264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400" b="1" dirty="0">
                <a:solidFill>
                  <a:srgbClr val="F1592A"/>
                </a:solidFill>
              </a:rPr>
              <a:t>Thank you!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571750"/>
            <a:ext cx="3366514" cy="112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658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35686F3E-8002-45D9-9170-216EFC7DC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1275606"/>
            <a:ext cx="7704856" cy="339447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fr-FR" sz="2400" dirty="0" err="1"/>
              <a:t>Please</a:t>
            </a:r>
            <a:r>
              <a:rPr lang="fr-FR" sz="2400" dirty="0"/>
              <a:t> </a:t>
            </a:r>
            <a:r>
              <a:rPr lang="fr-FR" sz="2400" dirty="0" err="1"/>
              <a:t>remember</a:t>
            </a:r>
            <a:r>
              <a:rPr lang="fr-FR" sz="2400" dirty="0"/>
              <a:t> to mute </a:t>
            </a:r>
            <a:r>
              <a:rPr lang="fr-FR" sz="2400" dirty="0" err="1"/>
              <a:t>your</a:t>
            </a:r>
            <a:r>
              <a:rPr lang="fr-FR" sz="2400" dirty="0"/>
              <a:t> microphone and </a:t>
            </a:r>
            <a:r>
              <a:rPr lang="fr-FR" sz="2400" dirty="0" err="1"/>
              <a:t>turn</a:t>
            </a:r>
            <a:r>
              <a:rPr lang="fr-FR" sz="2400" dirty="0"/>
              <a:t> off </a:t>
            </a:r>
            <a:r>
              <a:rPr lang="fr-FR" sz="2400" dirty="0" err="1"/>
              <a:t>your</a:t>
            </a:r>
            <a:r>
              <a:rPr lang="fr-FR" sz="2400" dirty="0"/>
              <a:t> camera </a:t>
            </a:r>
            <a:r>
              <a:rPr lang="fr-FR" sz="2400" dirty="0" err="1"/>
              <a:t>when</a:t>
            </a:r>
            <a:r>
              <a:rPr lang="fr-FR" sz="2400" dirty="0"/>
              <a:t> the meeting starts and </a:t>
            </a:r>
            <a:r>
              <a:rPr lang="fr-FR" sz="2400" dirty="0" err="1"/>
              <a:t>when</a:t>
            </a:r>
            <a:r>
              <a:rPr lang="fr-FR" sz="2400" dirty="0"/>
              <a:t> </a:t>
            </a:r>
            <a:r>
              <a:rPr lang="fr-FR" sz="2400" dirty="0" err="1"/>
              <a:t>you</a:t>
            </a:r>
            <a:r>
              <a:rPr lang="fr-FR" sz="2400" dirty="0"/>
              <a:t> are not </a:t>
            </a:r>
            <a:r>
              <a:rPr lang="fr-FR" sz="2400" dirty="0" err="1"/>
              <a:t>speaking</a:t>
            </a:r>
            <a:r>
              <a:rPr lang="fr-FR" sz="2400" dirty="0"/>
              <a:t>.</a:t>
            </a:r>
          </a:p>
          <a:p>
            <a:pPr algn="ctr"/>
            <a:endParaRPr lang="fr-FR" sz="2400" dirty="0"/>
          </a:p>
          <a:p>
            <a:pPr algn="ctr"/>
            <a:r>
              <a:rPr lang="fr-FR" sz="2400" dirty="0"/>
              <a:t>If </a:t>
            </a:r>
            <a:r>
              <a:rPr lang="fr-FR" sz="2400" dirty="0" err="1"/>
              <a:t>you</a:t>
            </a:r>
            <a:r>
              <a:rPr lang="fr-FR" sz="2400" dirty="0"/>
              <a:t> have </a:t>
            </a:r>
            <a:r>
              <a:rPr lang="fr-FR" sz="2400" dirty="0" err="1"/>
              <a:t>any</a:t>
            </a:r>
            <a:r>
              <a:rPr lang="fr-FR" sz="2400" dirty="0"/>
              <a:t> </a:t>
            </a:r>
            <a:r>
              <a:rPr lang="fr-FR" sz="2400" dirty="0" err="1"/>
              <a:t>technical</a:t>
            </a:r>
            <a:r>
              <a:rPr lang="fr-FR" sz="2400" dirty="0"/>
              <a:t> </a:t>
            </a:r>
            <a:r>
              <a:rPr lang="fr-FR" sz="2400" dirty="0" err="1"/>
              <a:t>difficulties</a:t>
            </a:r>
            <a:r>
              <a:rPr lang="fr-FR" sz="2400" dirty="0"/>
              <a:t>, </a:t>
            </a:r>
            <a:r>
              <a:rPr lang="fr-FR" sz="2400" dirty="0" err="1"/>
              <a:t>you</a:t>
            </a:r>
            <a:r>
              <a:rPr lang="fr-FR" sz="2400" dirty="0"/>
              <a:t> can contact us via phone: </a:t>
            </a:r>
          </a:p>
          <a:p>
            <a:pPr algn="ctr"/>
            <a:r>
              <a:rPr lang="x-none" sz="2400" dirty="0"/>
              <a:t>+32 2 743 89 31</a:t>
            </a:r>
            <a:r>
              <a:rPr lang="en-GB" sz="2400" dirty="0"/>
              <a:t> </a:t>
            </a:r>
          </a:p>
          <a:p>
            <a:pPr algn="ctr"/>
            <a:r>
              <a:rPr lang="en-GB" sz="2400" dirty="0"/>
              <a:t>or email: </a:t>
            </a:r>
          </a:p>
          <a:p>
            <a:pPr algn="ctr"/>
            <a:r>
              <a:rPr lang="en-GB" sz="2400" dirty="0"/>
              <a:t>UA.communication@Ecorys.com</a:t>
            </a:r>
            <a:endParaRPr lang="x-none" sz="2400" dirty="0"/>
          </a:p>
          <a:p>
            <a:pPr algn="ctr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565010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428" y="1851670"/>
            <a:ext cx="7211144" cy="1364729"/>
          </a:xfrm>
        </p:spPr>
        <p:txBody>
          <a:bodyPr>
            <a:normAutofit/>
          </a:bodyPr>
          <a:lstStyle/>
          <a:p>
            <a:r>
              <a:rPr lang="en-US" sz="6000" dirty="0"/>
              <a:t>Opening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1758022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123478"/>
            <a:ext cx="5651407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Agenda </a:t>
            </a:r>
            <a:r>
              <a:rPr lang="de-DE" dirty="0"/>
              <a:t>25 June, 10:00-12:00 </a:t>
            </a:r>
            <a:endParaRPr lang="nl-NL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35686F3E-8002-45D9-9170-216EFC7DC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1177" y="1563638"/>
            <a:ext cx="7704856" cy="3394472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de-DE" sz="2000" b="1" dirty="0"/>
              <a:t>Chapter 1: Recap day 1 (18 June)</a:t>
            </a:r>
          </a:p>
          <a:p>
            <a:pPr marL="720725" indent="-269875" algn="l">
              <a:buFont typeface="Symbol" panose="05050102010706020507" pitchFamily="18" charset="2"/>
              <a:buChar char="-"/>
            </a:pPr>
            <a:r>
              <a:rPr lang="de-DE" sz="2100" dirty="0" err="1"/>
              <a:t>Recap</a:t>
            </a:r>
            <a:r>
              <a:rPr lang="de-DE" sz="2100" dirty="0"/>
              <a:t> </a:t>
            </a:r>
            <a:r>
              <a:rPr lang="de-DE" sz="2100" dirty="0" err="1"/>
              <a:t>day</a:t>
            </a:r>
            <a:r>
              <a:rPr lang="de-DE" sz="2100" dirty="0"/>
              <a:t> 1</a:t>
            </a:r>
          </a:p>
          <a:p>
            <a:pPr marL="720725" indent="-269875" algn="l">
              <a:buFont typeface="Symbol" panose="05050102010706020507" pitchFamily="18" charset="2"/>
              <a:buChar char="-"/>
            </a:pPr>
            <a:r>
              <a:rPr lang="de-DE" sz="2100" dirty="0"/>
              <a:t>Open Feedback </a:t>
            </a:r>
            <a:r>
              <a:rPr lang="de-DE" sz="2100" dirty="0" err="1"/>
              <a:t>and</a:t>
            </a:r>
            <a:r>
              <a:rPr lang="de-DE" sz="2100" dirty="0"/>
              <a:t> Q&amp;A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de-DE" sz="2000" b="1" dirty="0"/>
              <a:t>Chapter 2: Next </a:t>
            </a:r>
            <a:r>
              <a:rPr lang="de-DE" sz="2000" b="1" dirty="0" err="1"/>
              <a:t>steps</a:t>
            </a:r>
            <a:r>
              <a:rPr lang="de-DE" sz="2000" b="1" dirty="0"/>
              <a:t> </a:t>
            </a:r>
          </a:p>
          <a:p>
            <a:pPr marL="720725" indent="-269875" algn="l">
              <a:buFont typeface="Symbol" panose="05050102010706020507" pitchFamily="18" charset="2"/>
              <a:buChar char="-"/>
            </a:pPr>
            <a:r>
              <a:rPr lang="de-DE" sz="2000" dirty="0"/>
              <a:t>Timeline </a:t>
            </a:r>
            <a:r>
              <a:rPr lang="de-DE" sz="2000" dirty="0" err="1"/>
              <a:t>and</a:t>
            </a:r>
            <a:r>
              <a:rPr lang="de-DE" sz="2000" dirty="0"/>
              <a:t> </a:t>
            </a:r>
            <a:r>
              <a:rPr lang="de-DE" sz="2000" dirty="0" err="1"/>
              <a:t>consultations</a:t>
            </a:r>
            <a:endParaRPr lang="de-DE" sz="2000" dirty="0"/>
          </a:p>
          <a:p>
            <a:pPr marL="720725" indent="-269875" algn="l">
              <a:buFont typeface="Symbol" panose="05050102010706020507" pitchFamily="18" charset="2"/>
              <a:buChar char="-"/>
            </a:pPr>
            <a:r>
              <a:rPr lang="de-DE" sz="2000" dirty="0" err="1"/>
              <a:t>How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work</a:t>
            </a:r>
            <a:r>
              <a:rPr lang="de-DE" sz="2000" dirty="0"/>
              <a:t> </a:t>
            </a:r>
            <a:r>
              <a:rPr lang="de-DE" sz="2000" dirty="0" err="1"/>
              <a:t>together</a:t>
            </a:r>
            <a:r>
              <a:rPr lang="de-DE" sz="2000" dirty="0"/>
              <a:t>?</a:t>
            </a:r>
          </a:p>
          <a:p>
            <a:pPr marL="720725" indent="-269875" algn="l">
              <a:buFont typeface="Symbol" panose="05050102010706020507" pitchFamily="18" charset="2"/>
              <a:buChar char="-"/>
            </a:pPr>
            <a:r>
              <a:rPr lang="de-DE" sz="2000" dirty="0"/>
              <a:t>Q&amp;A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de-DE" sz="2000" b="1" dirty="0"/>
              <a:t>Chapter 3: Setting the Action Groups</a:t>
            </a:r>
          </a:p>
          <a:p>
            <a:pPr marL="720725" indent="-269875" algn="l">
              <a:buFont typeface="Symbol" panose="05050102010706020507" pitchFamily="18" charset="2"/>
              <a:buChar char="-"/>
            </a:pPr>
            <a:r>
              <a:rPr lang="de-DE" sz="2000" dirty="0"/>
              <a:t>Setting </a:t>
            </a:r>
            <a:r>
              <a:rPr lang="de-DE" sz="2000" dirty="0" err="1"/>
              <a:t>the</a:t>
            </a:r>
            <a:r>
              <a:rPr lang="de-DE" sz="2000" dirty="0"/>
              <a:t> Action Groups</a:t>
            </a:r>
          </a:p>
          <a:p>
            <a:pPr marL="720725" indent="-269875" algn="l">
              <a:buFont typeface="Symbol" panose="05050102010706020507" pitchFamily="18" charset="2"/>
              <a:buChar char="-"/>
            </a:pPr>
            <a:r>
              <a:rPr lang="de-DE" sz="2000" dirty="0"/>
              <a:t>Q&amp;A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de-DE" sz="2000" b="1" dirty="0" err="1"/>
              <a:t>Conclusions</a:t>
            </a:r>
            <a:r>
              <a:rPr lang="de-DE" sz="2000" b="1" dirty="0"/>
              <a:t> </a:t>
            </a:r>
            <a:r>
              <a:rPr lang="de-DE" sz="2000" b="1" dirty="0" err="1"/>
              <a:t>and</a:t>
            </a:r>
            <a:r>
              <a:rPr lang="de-DE" sz="2000" b="1" dirty="0"/>
              <a:t> </a:t>
            </a:r>
            <a:r>
              <a:rPr lang="de-DE" sz="2000" b="1" dirty="0" err="1"/>
              <a:t>next</a:t>
            </a:r>
            <a:r>
              <a:rPr lang="de-DE" sz="2000" b="1" dirty="0"/>
              <a:t> </a:t>
            </a:r>
            <a:r>
              <a:rPr lang="de-DE" sz="2000" b="1" dirty="0" err="1"/>
              <a:t>steps</a:t>
            </a:r>
            <a:endParaRPr lang="de-DE" sz="2000" b="1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698781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123478"/>
            <a:ext cx="5328592" cy="857250"/>
          </a:xfrm>
        </p:spPr>
        <p:txBody>
          <a:bodyPr>
            <a:normAutofit fontScale="90000"/>
          </a:bodyPr>
          <a:lstStyle/>
          <a:p>
            <a:r>
              <a:rPr lang="de-DE" sz="3600" dirty="0"/>
              <a:t>Obj. </a:t>
            </a:r>
            <a:r>
              <a:rPr lang="de-DE" sz="3600" dirty="0" err="1"/>
              <a:t>of</a:t>
            </a:r>
            <a:r>
              <a:rPr lang="de-DE" sz="3600" dirty="0"/>
              <a:t> </a:t>
            </a:r>
            <a:r>
              <a:rPr lang="de-DE" sz="3600" dirty="0" err="1"/>
              <a:t>Plenary</a:t>
            </a:r>
            <a:r>
              <a:rPr lang="de-DE" sz="3600" dirty="0"/>
              <a:t> </a:t>
            </a:r>
            <a:r>
              <a:rPr lang="de-DE" sz="3600" dirty="0" err="1"/>
              <a:t>meeting</a:t>
            </a:r>
            <a:r>
              <a:rPr lang="de-DE" sz="3600" dirty="0"/>
              <a:t> 2 (25/06)  </a:t>
            </a:r>
            <a:endParaRPr lang="nl-NL" sz="36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35686F3E-8002-45D9-9170-216EFC7DC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987574"/>
            <a:ext cx="7956376" cy="4032448"/>
          </a:xfrm>
        </p:spPr>
        <p:txBody>
          <a:bodyPr>
            <a:normAutofit fontScale="92500"/>
          </a:bodyPr>
          <a:lstStyle/>
          <a:p>
            <a:pPr algn="l"/>
            <a:r>
              <a:rPr lang="en-GB" sz="2400" dirty="0"/>
              <a:t>According to the results of the ranking of actions achieved at the 18 June and after a consultation activity among Partners: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en-GB" sz="2400" dirty="0"/>
          </a:p>
          <a:p>
            <a:pPr marL="342900" indent="-342900" algn="l">
              <a:buFont typeface="Wingdings" charset="2"/>
              <a:buChar char="Ø"/>
            </a:pPr>
            <a:r>
              <a:rPr lang="en-GB" sz="2400" dirty="0">
                <a:solidFill>
                  <a:srgbClr val="1F497D"/>
                </a:solidFill>
              </a:rPr>
              <a:t>CONSOLIDATION OF ACTION GROUPS; </a:t>
            </a:r>
          </a:p>
          <a:p>
            <a:pPr marL="342900" indent="-342900" algn="l">
              <a:buFont typeface="Wingdings" charset="2"/>
              <a:buChar char="Ø"/>
            </a:pPr>
            <a:endParaRPr lang="en-GB" sz="2400" dirty="0">
              <a:solidFill>
                <a:srgbClr val="1F497D"/>
              </a:solidFill>
            </a:endParaRPr>
          </a:p>
          <a:p>
            <a:pPr marL="342900" indent="-342900" algn="l">
              <a:buFont typeface="Wingdings" charset="2"/>
              <a:buChar char="Ø"/>
            </a:pPr>
            <a:r>
              <a:rPr lang="en-GB" sz="2400" dirty="0">
                <a:solidFill>
                  <a:srgbClr val="1F497D"/>
                </a:solidFill>
              </a:rPr>
              <a:t>methods and tools of the Action design process. </a:t>
            </a:r>
          </a:p>
          <a:p>
            <a:pPr algn="ctr"/>
            <a:endParaRPr lang="en-GB" sz="2400" dirty="0"/>
          </a:p>
          <a:p>
            <a:pPr algn="ctr"/>
            <a:r>
              <a:rPr lang="en-GB" sz="2400" i="1" dirty="0"/>
              <a:t>At the end of today’s meeting, the Action groups will be set and ready to start writing the actions for the Action Plan to be finalised before 3</a:t>
            </a:r>
            <a:r>
              <a:rPr lang="en-GB" sz="2400" i="1" baseline="30000" dirty="0"/>
              <a:t>rd</a:t>
            </a:r>
            <a:r>
              <a:rPr lang="en-GB" sz="2400" i="1" dirty="0"/>
              <a:t> of September !!!</a:t>
            </a:r>
          </a:p>
        </p:txBody>
      </p:sp>
    </p:spTree>
    <p:extLst>
      <p:ext uri="{BB962C8B-B14F-4D97-AF65-F5344CB8AC3E}">
        <p14:creationId xmlns:p14="http://schemas.microsoft.com/office/powerpoint/2010/main" val="3818685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9792" y="1469231"/>
            <a:ext cx="6288911" cy="1102519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1:</a:t>
            </a:r>
            <a:br>
              <a:rPr lang="en-US" dirty="0"/>
            </a:br>
            <a:r>
              <a:rPr lang="en-US" dirty="0"/>
              <a:t>Recap Day 1 (18 June)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5856" y="3273524"/>
            <a:ext cx="5688632" cy="1314450"/>
          </a:xfrm>
        </p:spPr>
        <p:txBody>
          <a:bodyPr>
            <a:normAutofit/>
          </a:bodyPr>
          <a:lstStyle/>
          <a:p>
            <a:r>
              <a:rPr lang="de-DE" sz="1800" dirty="0"/>
              <a:t>Sandra Gizdulich, Giovanni Pineschi </a:t>
            </a:r>
            <a:r>
              <a:rPr lang="nl-NL" sz="1800" dirty="0"/>
              <a:t>| </a:t>
            </a:r>
            <a:r>
              <a:rPr lang="it-IT" sz="1800" dirty="0"/>
              <a:t>Agenzia per la Coesione Territoriale</a:t>
            </a:r>
          </a:p>
          <a:p>
            <a:r>
              <a:rPr lang="nl-NL" sz="1800" dirty="0"/>
              <a:t>Jan Schultheiß | </a:t>
            </a:r>
            <a:r>
              <a:rPr lang="en-US" sz="1800" dirty="0"/>
              <a:t>Federal Ministry of the Interior, </a:t>
            </a:r>
          </a:p>
          <a:p>
            <a:r>
              <a:rPr lang="en-US" sz="1800" dirty="0"/>
              <a:t>Building and Community 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901776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magin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512" y="0"/>
            <a:ext cx="9939193" cy="514350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CasellaDiTesto 3"/>
          <p:cNvSpPr txBox="1"/>
          <p:nvPr/>
        </p:nvSpPr>
        <p:spPr>
          <a:xfrm>
            <a:off x="7452320" y="0"/>
            <a:ext cx="1584176" cy="64633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it-IT" dirty="0"/>
          </a:p>
          <a:p>
            <a:endParaRPr lang="it-IT" dirty="0"/>
          </a:p>
        </p:txBody>
      </p:sp>
      <p:pic>
        <p:nvPicPr>
          <p:cNvPr id="12" name="Immagine 11" descr="1st phot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5" y="-20538"/>
            <a:ext cx="5760640" cy="2657700"/>
          </a:xfrm>
          <a:prstGeom prst="rect">
            <a:avLst/>
          </a:prstGeom>
        </p:spPr>
      </p:pic>
      <p:pic>
        <p:nvPicPr>
          <p:cNvPr id="13" name="Immagine 12" descr="2nd phot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628010"/>
            <a:ext cx="5832648" cy="2680044"/>
          </a:xfrm>
          <a:prstGeom prst="rect">
            <a:avLst/>
          </a:prstGeom>
        </p:spPr>
      </p:pic>
      <p:cxnSp>
        <p:nvCxnSpPr>
          <p:cNvPr id="10" name="Connettore 2 9"/>
          <p:cNvCxnSpPr/>
          <p:nvPr/>
        </p:nvCxnSpPr>
        <p:spPr>
          <a:xfrm flipH="1">
            <a:off x="4211960" y="555526"/>
            <a:ext cx="288032" cy="360040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flipH="1">
            <a:off x="5364088" y="627534"/>
            <a:ext cx="288032" cy="360040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 flipH="1">
            <a:off x="6084168" y="339502"/>
            <a:ext cx="288032" cy="360040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 flipH="1">
            <a:off x="6516216" y="267494"/>
            <a:ext cx="288032" cy="360040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 flipH="1">
            <a:off x="7452320" y="699542"/>
            <a:ext cx="288032" cy="360040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 flipH="1">
            <a:off x="8028384" y="987574"/>
            <a:ext cx="288032" cy="360040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>
            <a:off x="6732240" y="3003798"/>
            <a:ext cx="0" cy="1584176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>
            <a:off x="7092280" y="3003798"/>
            <a:ext cx="0" cy="1584176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>
            <a:off x="7740352" y="3003798"/>
            <a:ext cx="0" cy="1584176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>
            <a:off x="8604448" y="3003798"/>
            <a:ext cx="0" cy="1584176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1 25"/>
          <p:cNvCxnSpPr/>
          <p:nvPr/>
        </p:nvCxnSpPr>
        <p:spPr>
          <a:xfrm>
            <a:off x="4283968" y="1491630"/>
            <a:ext cx="0" cy="37444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/>
          <p:nvPr/>
        </p:nvCxnSpPr>
        <p:spPr>
          <a:xfrm>
            <a:off x="4572000" y="1491630"/>
            <a:ext cx="0" cy="37444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/>
          <p:nvPr/>
        </p:nvCxnSpPr>
        <p:spPr>
          <a:xfrm>
            <a:off x="6804248" y="1491630"/>
            <a:ext cx="0" cy="37444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Freccia a inversione 31"/>
          <p:cNvSpPr/>
          <p:nvPr/>
        </p:nvSpPr>
        <p:spPr>
          <a:xfrm>
            <a:off x="5796136" y="2931790"/>
            <a:ext cx="504056" cy="1224136"/>
          </a:xfrm>
          <a:prstGeom prst="uturnArrow">
            <a:avLst>
              <a:gd name="adj1" fmla="val 4843"/>
              <a:gd name="adj2" fmla="val 25000"/>
              <a:gd name="adj3" fmla="val 42637"/>
              <a:gd name="adj4" fmla="val 43750"/>
              <a:gd name="adj5" fmla="val 3765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742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6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6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6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6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6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6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6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6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6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6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6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6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6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6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9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9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theme/theme1.xml><?xml version="1.0" encoding="utf-8"?>
<a:theme xmlns:a="http://schemas.openxmlformats.org/drawingml/2006/main" name="UA General_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UA_Culture_ppt template.potm" id="{108F2617-ECBF-4596-AB65-F86859AE4214}" vid="{ECCFBBAB-9EA3-4C95-A1D7-82B6F95E052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UA_Culture_ppt template</Template>
  <TotalTime>1291</TotalTime>
  <Words>1304</Words>
  <Application>Microsoft Macintosh PowerPoint</Application>
  <PresentationFormat>Presentazione su schermo (16:9)</PresentationFormat>
  <Paragraphs>233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35" baseType="lpstr">
      <vt:lpstr>UA General_ppt template</vt:lpstr>
      <vt:lpstr>Presentazione di PowerPoint</vt:lpstr>
      <vt:lpstr>Presentazione di PowerPoint</vt:lpstr>
      <vt:lpstr>Culture/Cultural Heritage Partnership  3rd Partnership meeting – day 2</vt:lpstr>
      <vt:lpstr>Presentazione di PowerPoint</vt:lpstr>
      <vt:lpstr>Opening</vt:lpstr>
      <vt:lpstr>Agenda 25 June, 10:00-12:00 </vt:lpstr>
      <vt:lpstr>Obj. of Plenary meeting 2 (25/06)  </vt:lpstr>
      <vt:lpstr>Chapter 1: Recap Day 1 (18 June)</vt:lpstr>
      <vt:lpstr>Presentazione di PowerPoint</vt:lpstr>
      <vt:lpstr>Presentazione di PowerPoint</vt:lpstr>
      <vt:lpstr>Questions &amp; Answers</vt:lpstr>
      <vt:lpstr>Chapter 2:  Next steps</vt:lpstr>
      <vt:lpstr>Timeline towards Action Plan</vt:lpstr>
      <vt:lpstr>Timeline: Steps to the Action Plan</vt:lpstr>
      <vt:lpstr>Towards the  Action implementation</vt:lpstr>
      <vt:lpstr>Fine-tuning the Actions</vt:lpstr>
      <vt:lpstr>The consultation process</vt:lpstr>
      <vt:lpstr>Towards the implementation phase</vt:lpstr>
      <vt:lpstr>How to work together?</vt:lpstr>
      <vt:lpstr>From Thematic Working Group  to  Action Working group  </vt:lpstr>
      <vt:lpstr>What  is an Action?  Syntax and guiding questions</vt:lpstr>
      <vt:lpstr>What  is an Action?  Some examples (1)</vt:lpstr>
      <vt:lpstr>What  is an Action?  Some examples (2)</vt:lpstr>
      <vt:lpstr>What  is an Action?  Some examples (3)</vt:lpstr>
      <vt:lpstr>Choosing to participate in an Action</vt:lpstr>
      <vt:lpstr>How to start to work together? </vt:lpstr>
      <vt:lpstr> Model of an Action</vt:lpstr>
      <vt:lpstr>Questions &amp; Answers</vt:lpstr>
      <vt:lpstr>Chapter 3: Setting the  Action Groups</vt:lpstr>
      <vt:lpstr>Setting the Action Groups</vt:lpstr>
      <vt:lpstr>Questions &amp; Answers</vt:lpstr>
      <vt:lpstr>Conclusions  and next steps</vt:lpstr>
      <vt:lpstr>Presentazione di PowerPoint</vt:lpstr>
      <vt:lpstr>Presentazione di PowerPoint</vt:lpstr>
    </vt:vector>
  </TitlesOfParts>
  <Company>Ecorys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Culture/Cultural Heritage Partnership  3rd Partnership meeting</dc:title>
  <dc:creator>Chiara Savina</dc:creator>
  <cp:lastModifiedBy>Sandra Gizdulich</cp:lastModifiedBy>
  <cp:revision>42</cp:revision>
  <dcterms:created xsi:type="dcterms:W3CDTF">2020-06-16T08:24:36Z</dcterms:created>
  <dcterms:modified xsi:type="dcterms:W3CDTF">2020-06-26T10:19:57Z</dcterms:modified>
</cp:coreProperties>
</file>