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7"/>
  </p:notesMasterIdLst>
  <p:handoutMasterIdLst>
    <p:handoutMasterId r:id="rId8"/>
  </p:handoutMasterIdLst>
  <p:sldIdLst>
    <p:sldId id="381" r:id="rId2"/>
    <p:sldId id="412" r:id="rId3"/>
    <p:sldId id="415" r:id="rId4"/>
    <p:sldId id="416" r:id="rId5"/>
    <p:sldId id="410" r:id="rId6"/>
  </p:sldIdLst>
  <p:sldSz cx="9144000" cy="6858000" type="screen4x3"/>
  <p:notesSz cx="9926638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323"/>
    <a:srgbClr val="FFCC66"/>
    <a:srgbClr val="98032E"/>
    <a:srgbClr val="622180"/>
    <a:srgbClr val="ECC500"/>
    <a:srgbClr val="B11634"/>
    <a:srgbClr val="1E539D"/>
    <a:srgbClr val="00A3DB"/>
    <a:srgbClr val="004393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89" autoAdjust="0"/>
    <p:restoredTop sz="85180" autoAdjust="0"/>
  </p:normalViewPr>
  <p:slideViewPr>
    <p:cSldViewPr>
      <p:cViewPr varScale="1">
        <p:scale>
          <a:sx n="73" d="100"/>
          <a:sy n="73" d="100"/>
        </p:scale>
        <p:origin x="11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977975420148506E-2"/>
          <c:y val="8.0136929230085543E-2"/>
          <c:w val="0.85805443539306447"/>
          <c:h val="0.81856182646372622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Foglio1!$A$2:$A$12</c:f>
              <c:strCache>
                <c:ptCount val="11"/>
                <c:pt idx="0">
                  <c:v>Candoni 747</c:v>
                </c:pt>
                <c:pt idx="1">
                  <c:v>Castel Romano 1062</c:v>
                </c:pt>
                <c:pt idx="2">
                  <c:v>Cesare Lombroso 227                      </c:v>
                </c:pt>
                <c:pt idx="3">
                  <c:v>Gordiani 240</c:v>
                </c:pt>
                <c:pt idx="4">
                  <c:v>La Barbuta 586</c:v>
                </c:pt>
                <c:pt idx="5">
                  <c:v>Campo Tollerato La Barbuta 70</c:v>
                </c:pt>
                <c:pt idx="6">
                  <c:v>Monachina 115</c:v>
                </c:pt>
                <c:pt idx="7">
                  <c:v>River 420</c:v>
                </c:pt>
                <c:pt idx="8">
                  <c:v>Salone 607</c:v>
                </c:pt>
                <c:pt idx="9">
                  <c:v>Salviati (Campo Bosniaco) 302</c:v>
                </c:pt>
                <c:pt idx="10">
                  <c:v>Salviati (Campo Serbo) 127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747</c:v>
                </c:pt>
                <c:pt idx="1">
                  <c:v>1062</c:v>
                </c:pt>
                <c:pt idx="2">
                  <c:v>227</c:v>
                </c:pt>
                <c:pt idx="3">
                  <c:v>240</c:v>
                </c:pt>
                <c:pt idx="4">
                  <c:v>586</c:v>
                </c:pt>
                <c:pt idx="5">
                  <c:v>70</c:v>
                </c:pt>
                <c:pt idx="6">
                  <c:v>115</c:v>
                </c:pt>
                <c:pt idx="7">
                  <c:v>420</c:v>
                </c:pt>
                <c:pt idx="8">
                  <c:v>607</c:v>
                </c:pt>
                <c:pt idx="9">
                  <c:v>302</c:v>
                </c:pt>
                <c:pt idx="10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2-4564-AFF7-ADB363A5546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F14E7F-BCCC-4C1B-8511-82A02E4E80E8}" type="datetimeFigureOut">
              <a:rPr lang="it-IT" altLang="it-IT"/>
              <a:pPr>
                <a:defRPr/>
              </a:pPr>
              <a:t>11/05/2017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6699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F57CB29-99D7-4591-AC44-7F26A2EC33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09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A0DA61-2E36-4DAE-A672-F0D30E9A12AA}" type="datetimeFigureOut">
              <a:rPr lang="it-IT" altLang="it-IT"/>
              <a:pPr>
                <a:defRPr/>
              </a:pPr>
              <a:t>11/05/2017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40025" y="425450"/>
            <a:ext cx="4446588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21286" y="3876424"/>
            <a:ext cx="8684069" cy="241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dirty="0" smtClean="0"/>
              <a:t>Fare clic per modificare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99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1696" y="6456699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CA7EB0-93E0-48CB-ABC4-C4CBC4993B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3067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642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3876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720725" y="7572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sp>
        <p:nvSpPr>
          <p:cNvPr id="3" name="Rectangle 14"/>
          <p:cNvSpPr>
            <a:spLocks noChangeArrowheads="1"/>
          </p:cNvSpPr>
          <p:nvPr userDrawn="1"/>
        </p:nvSpPr>
        <p:spPr bwMode="auto">
          <a:xfrm>
            <a:off x="4319588" y="768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80504" cy="691281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</p:spPr>
        <p:txBody>
          <a:bodyPr/>
          <a:lstStyle>
            <a:lvl1pPr algn="r">
              <a:defRPr sz="3200" b="1" i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3857625"/>
          </a:xfrm>
        </p:spPr>
        <p:txBody>
          <a:bodyPr/>
          <a:lstStyle>
            <a:lvl1pPr>
              <a:defRPr sz="2200">
                <a:latin typeface="Calibri" charset="0"/>
                <a:ea typeface="Calibri" charset="0"/>
                <a:cs typeface="Calibri" charset="0"/>
              </a:defRPr>
            </a:lvl1pPr>
            <a:lvl2pPr>
              <a:defRPr sz="2000"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446028" y="652839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3546"/>
            <a:ext cx="9143999" cy="3594454"/>
          </a:xfrm>
          <a:prstGeom prst="rect">
            <a:avLst/>
          </a:prstGeom>
        </p:spPr>
      </p:pic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141277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</a:t>
            </a:r>
            <a:r>
              <a:rPr lang="it-IT" altLang="it-IT" dirty="0" err="1" smtClean="0"/>
              <a:t>title</a:t>
            </a:r>
            <a:r>
              <a:rPr lang="it-IT" altLang="it-IT" dirty="0" smtClean="0"/>
              <a:t> style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2075861"/>
            <a:ext cx="8229600" cy="371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text </a:t>
            </a:r>
            <a:r>
              <a:rPr lang="it-IT" altLang="it-IT" dirty="0" err="1" smtClean="0"/>
              <a:t>styles</a:t>
            </a:r>
            <a:endParaRPr lang="it-IT" altLang="it-IT" dirty="0" smtClean="0"/>
          </a:p>
          <a:p>
            <a:pPr lvl="1"/>
            <a:r>
              <a:rPr lang="it-IT" altLang="it-IT" dirty="0" smtClean="0"/>
              <a:t>Second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2"/>
            <a:r>
              <a:rPr lang="it-IT" altLang="it-IT" dirty="0" smtClean="0"/>
              <a:t>Third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3"/>
            <a:r>
              <a:rPr lang="it-IT" altLang="it-IT" dirty="0" err="1" smtClean="0"/>
              <a:t>Fourth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4"/>
            <a:r>
              <a:rPr lang="it-IT" altLang="it-IT" dirty="0" err="1" smtClean="0"/>
              <a:t>Fifth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683568" y="6424358"/>
            <a:ext cx="4680520" cy="19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Nome Cognome </a:t>
            </a:r>
            <a:r>
              <a:rPr lang="it-IT" sz="700" i="0" baseline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| </a:t>
            </a:r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Titolo della presentazione</a:t>
            </a:r>
            <a:endParaRPr lang="it-IT" sz="700" i="0" dirty="0">
              <a:solidFill>
                <a:srgbClr val="98032E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31" name="Rettangolo 10"/>
          <p:cNvSpPr>
            <a:spLocks noChangeArrowheads="1"/>
          </p:cNvSpPr>
          <p:nvPr userDrawn="1"/>
        </p:nvSpPr>
        <p:spPr bwMode="auto">
          <a:xfrm>
            <a:off x="395288" y="6377357"/>
            <a:ext cx="4090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FFE4E04-CB5A-4395-925D-EDFB03F1C6BC}" type="slidenum">
              <a:rPr lang="it-IT" altLang="it-IT" sz="1200" b="0" smtClean="0">
                <a:solidFill>
                  <a:srgbClr val="7F7F7F"/>
                </a:solidFill>
                <a:latin typeface="Calibri" charset="0"/>
                <a:ea typeface="Calibri" charset="0"/>
                <a:cs typeface="Calibri" charset="0"/>
              </a:rPr>
              <a:pPr eaLnBrk="1" hangingPunct="1">
                <a:defRPr/>
              </a:pPr>
              <a:t>‹N›</a:t>
            </a:fld>
            <a:endParaRPr lang="it-IT" altLang="it-IT" sz="1200" b="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Rettangolo 1"/>
          <p:cNvSpPr/>
          <p:nvPr userDrawn="1"/>
        </p:nvSpPr>
        <p:spPr>
          <a:xfrm>
            <a:off x="4176464" y="6419164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Manifestazione|</a:t>
            </a:r>
            <a:r>
              <a:rPr lang="it-IT" sz="700" i="0" baseline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 Luogo, </a:t>
            </a:r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gg mese </a:t>
            </a:r>
            <a:r>
              <a:rPr lang="it-IT" sz="700" i="0" dirty="0" err="1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aaaa</a:t>
            </a:r>
            <a:endParaRPr lang="it-IT" sz="700" i="0" dirty="0">
              <a:solidFill>
                <a:srgbClr val="98032E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0"/>
            <a:ext cx="9143989" cy="128112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" y="11088"/>
            <a:ext cx="9143960" cy="12811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rgbClr val="98032E"/>
          </a:solidFill>
          <a:latin typeface="Calibri" charset="0"/>
          <a:ea typeface="Calibri" charset="0"/>
          <a:cs typeface="Calibri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ttangolo 4"/>
          <p:cNvSpPr>
            <a:spLocks noChangeArrowheads="1"/>
          </p:cNvSpPr>
          <p:nvPr/>
        </p:nvSpPr>
        <p:spPr bwMode="auto">
          <a:xfrm>
            <a:off x="899593" y="5384249"/>
            <a:ext cx="66247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dirty="0" smtClean="0">
                <a:solidFill>
                  <a:srgbClr val="E4E4E4"/>
                </a:solidFill>
                <a:latin typeface="Calibri" charset="0"/>
                <a:ea typeface="Calibri" charset="0"/>
                <a:cs typeface="Calibri" charset="0"/>
              </a:rPr>
              <a:t>Sala Protomoteca| Roma, 9 maggio 2017</a:t>
            </a:r>
            <a:endParaRPr lang="it-IT" altLang="it-IT" sz="1200" dirty="0">
              <a:solidFill>
                <a:srgbClr val="E4E4E4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755576" y="2320860"/>
            <a:ext cx="7395197" cy="303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Roma, </a:t>
            </a:r>
            <a:r>
              <a:rPr lang="it-IT" sz="2400" b="1" dirty="0" smtClean="0"/>
              <a:t>Europa</a:t>
            </a:r>
            <a:endParaRPr lang="it-IT" sz="2400" dirty="0"/>
          </a:p>
          <a:p>
            <a:pPr algn="ctr"/>
            <a:r>
              <a:rPr lang="it-IT" sz="2800" b="1" dirty="0" smtClean="0"/>
              <a:t>La strategia cittadina per il superamento </a:t>
            </a:r>
          </a:p>
          <a:p>
            <a:pPr algn="ctr"/>
            <a:r>
              <a:rPr lang="it-IT" sz="2800" b="1" dirty="0" smtClean="0"/>
              <a:t>dei campi Rom</a:t>
            </a:r>
          </a:p>
          <a:p>
            <a:endParaRPr lang="it-IT" sz="2400" dirty="0"/>
          </a:p>
          <a:p>
            <a:r>
              <a:rPr lang="it-IT" sz="1500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Michela Micheli </a:t>
            </a:r>
          </a:p>
          <a:p>
            <a:r>
              <a:rPr lang="it-IT" sz="15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Direttore di Direzione  - Accoglienza e Inclusione</a:t>
            </a:r>
          </a:p>
          <a:p>
            <a:r>
              <a:rPr lang="it-IT" sz="15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Dipartimento Politiche Sociali, Sussidiarietà e Salute </a:t>
            </a:r>
          </a:p>
          <a:p>
            <a:r>
              <a:rPr lang="it-IT" sz="15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Ufficio Rom, Sinti e Caminanti </a:t>
            </a:r>
          </a:p>
          <a:p>
            <a:r>
              <a:rPr lang="it-IT" sz="1500" i="1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Roma Capitale</a:t>
            </a:r>
          </a:p>
          <a:p>
            <a:endParaRPr lang="it-IT" sz="1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648072"/>
          </a:xfrm>
        </p:spPr>
        <p:txBody>
          <a:bodyPr/>
          <a:lstStyle/>
          <a:p>
            <a:pPr algn="ctr"/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2400" dirty="0" smtClean="0"/>
              <a:t>Censimento </a:t>
            </a:r>
            <a:r>
              <a:rPr lang="it-IT" sz="2400" dirty="0"/>
              <a:t>U.O. </a:t>
            </a:r>
            <a:r>
              <a:rPr lang="it-IT" sz="2400" dirty="0" smtClean="0"/>
              <a:t> S.P.E</a:t>
            </a:r>
            <a:r>
              <a:rPr lang="it-IT" sz="2400" dirty="0"/>
              <a:t>. Polizia Locale di Roma Capitale</a:t>
            </a:r>
            <a:br>
              <a:rPr lang="it-IT" sz="2400" dirty="0"/>
            </a:br>
            <a:r>
              <a:rPr lang="it-IT" sz="1600" dirty="0"/>
              <a:t>(Periodo gennaio-febbraio 2017)</a:t>
            </a:r>
            <a:br>
              <a:rPr lang="it-IT" sz="1600" dirty="0"/>
            </a:br>
            <a:r>
              <a:rPr lang="it-IT" dirty="0"/>
              <a:t> 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105398"/>
              </p:ext>
            </p:extLst>
          </p:nvPr>
        </p:nvGraphicFramePr>
        <p:xfrm>
          <a:off x="539552" y="1988841"/>
          <a:ext cx="799288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ttangolo 4"/>
          <p:cNvSpPr/>
          <p:nvPr/>
        </p:nvSpPr>
        <p:spPr>
          <a:xfrm rot="10800000" flipV="1">
            <a:off x="755576" y="5374142"/>
            <a:ext cx="77768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pPr algn="just"/>
            <a:r>
              <a:rPr lang="it-IT" sz="1200" dirty="0" smtClean="0"/>
              <a:t>Il </a:t>
            </a:r>
            <a:r>
              <a:rPr lang="it-IT" sz="1200" dirty="0"/>
              <a:t>totale delle popolazioni Rom presenti nei Villaggi attrezzati di Roma Capitale è di </a:t>
            </a:r>
            <a:r>
              <a:rPr lang="it-IT" sz="1200" dirty="0" smtClean="0"/>
              <a:t>circa 4500 persone, di cui circa il 48% sono minori. </a:t>
            </a:r>
            <a:r>
              <a:rPr lang="it-IT" sz="1200" dirty="0"/>
              <a:t>I dati sono ancora in fase </a:t>
            </a:r>
            <a:r>
              <a:rPr lang="it-IT" sz="1200" dirty="0" smtClean="0"/>
              <a:t>di elaborazione </a:t>
            </a:r>
            <a:r>
              <a:rPr lang="it-IT" sz="1200" dirty="0"/>
              <a:t>da parte della U.O. S.P.E. Polizia Locale di Roma Capitale, presto saranno definitivi e disponibili.</a:t>
            </a:r>
          </a:p>
          <a:p>
            <a:pPr algn="just"/>
            <a:r>
              <a:rPr lang="it-IT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5899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19256" cy="576064"/>
          </a:xfrm>
        </p:spPr>
        <p:txBody>
          <a:bodyPr/>
          <a:lstStyle/>
          <a:p>
            <a:pPr algn="ctr"/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La strategia cittadina per il superamento dei campi Rom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600" b="1" dirty="0" smtClean="0"/>
          </a:p>
          <a:p>
            <a:r>
              <a:rPr lang="it-IT" sz="1600" b="1" dirty="0" smtClean="0"/>
              <a:t>Parole chiave:</a:t>
            </a:r>
          </a:p>
          <a:p>
            <a:endParaRPr lang="it-IT" sz="1400" b="1" dirty="0"/>
          </a:p>
          <a:p>
            <a:pPr marL="342900" indent="-342900">
              <a:buFont typeface="+mj-lt"/>
              <a:buAutoNum type="arabicPeriod"/>
            </a:pPr>
            <a:r>
              <a:rPr lang="it-IT" sz="1800" b="1" dirty="0" smtClean="0"/>
              <a:t>Strategia  -  </a:t>
            </a:r>
            <a:r>
              <a:rPr lang="it-IT" sz="1600" b="1" dirty="0" smtClean="0"/>
              <a:t>‘’Strategia nazionale di inclusione dei Rom, dei Sinti e dei Caminanti’’           </a:t>
            </a:r>
            <a:r>
              <a:rPr lang="it-IT" sz="1600" i="1" dirty="0" smtClean="0"/>
              <a:t>(Comunicazione Commissione Europea n. 173/2011)</a:t>
            </a:r>
          </a:p>
          <a:p>
            <a:r>
              <a:rPr lang="it-IT" sz="1600" dirty="0" smtClean="0"/>
              <a:t>         Deliberazione Giunta Capitolina n. 117/2016: istituzione di un </a:t>
            </a:r>
            <a:r>
              <a:rPr lang="it-IT" sz="1600" i="1" dirty="0" smtClean="0"/>
              <a:t>‘</a:t>
            </a:r>
            <a:r>
              <a:rPr lang="it-IT" sz="1600" b="1" i="1" dirty="0" smtClean="0"/>
              <a:t>’Tavolo Cittadino per </a:t>
            </a:r>
          </a:p>
          <a:p>
            <a:r>
              <a:rPr lang="it-IT" sz="1600" b="1" i="1" dirty="0" smtClean="0"/>
              <a:t>         l’inclusione </a:t>
            </a:r>
            <a:r>
              <a:rPr lang="it-IT" sz="1600" b="1" i="1" dirty="0"/>
              <a:t>delle popolazioni Rom, Sinti e Caminanti</a:t>
            </a:r>
            <a:r>
              <a:rPr lang="it-IT" sz="1600" b="1" i="1" dirty="0" smtClean="0"/>
              <a:t>’’.</a:t>
            </a:r>
          </a:p>
          <a:p>
            <a:pPr marL="342900" indent="-342900">
              <a:buAutoNum type="arabicPeriod" startAt="2"/>
            </a:pPr>
            <a:endParaRPr lang="it-IT" sz="1800" b="1" dirty="0" smtClean="0"/>
          </a:p>
          <a:p>
            <a:pPr marL="342900" indent="-342900">
              <a:buAutoNum type="arabicPeriod" startAt="2"/>
            </a:pPr>
            <a:r>
              <a:rPr lang="it-IT" sz="1800" b="1" dirty="0" smtClean="0"/>
              <a:t>Inclusione  </a:t>
            </a:r>
            <a:r>
              <a:rPr lang="it-IT" sz="1800" dirty="0"/>
              <a:t>-  </a:t>
            </a:r>
            <a:r>
              <a:rPr lang="it-IT" sz="1600" dirty="0"/>
              <a:t>C</a:t>
            </a:r>
            <a:r>
              <a:rPr lang="it-IT" sz="1600" dirty="0" smtClean="0"/>
              <a:t>ostruzione di percorsi individualizzati di fuoriuscita e di raggiungimento dell’autonomia </a:t>
            </a:r>
            <a:r>
              <a:rPr lang="it-IT" sz="1600" dirty="0"/>
              <a:t>e dell’autodeterminazione delle </a:t>
            </a:r>
            <a:r>
              <a:rPr lang="it-IT" sz="1600" dirty="0" smtClean="0"/>
              <a:t>persone</a:t>
            </a:r>
          </a:p>
          <a:p>
            <a:pPr marL="342900" indent="-342900">
              <a:buAutoNum type="arabicPeriod" startAt="2"/>
            </a:pPr>
            <a:endParaRPr lang="it-IT" sz="1800" b="1" dirty="0" smtClean="0"/>
          </a:p>
          <a:p>
            <a:pPr marL="342900" indent="-342900">
              <a:buAutoNum type="arabicPeriod" startAt="2"/>
            </a:pPr>
            <a:r>
              <a:rPr lang="it-IT" sz="1800" b="1" dirty="0" smtClean="0"/>
              <a:t>Discontinuità  - </a:t>
            </a:r>
            <a:r>
              <a:rPr lang="it-IT" sz="1600" dirty="0" smtClean="0"/>
              <a:t>Creazione di un prototipo gestionale innovativo per la chiusura progressiva dei campi.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31469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24936" cy="1440160"/>
          </a:xfrm>
        </p:spPr>
        <p:txBody>
          <a:bodyPr/>
          <a:lstStyle/>
          <a:p>
            <a:pPr algn="l"/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PROGETTO </a:t>
            </a:r>
            <a:r>
              <a:rPr lang="it-IT" sz="2400" dirty="0"/>
              <a:t>DI INCLUSIONE SOCIALE PER LE PERSONE ROM, SINTI E CAMINANTI E SUPERAMENTO DEI CAMPI ROM ‘’LA BARBUTA’’ E ‘’LA MONACHINA’’.   </a:t>
            </a:r>
            <a:r>
              <a:rPr lang="it-IT" sz="2400" i="1" u="sng" dirty="0" smtClean="0">
                <a:solidFill>
                  <a:srgbClr val="AA2323"/>
                </a:solidFill>
              </a:rPr>
              <a:t>PON CITTA’ METROPOLITANE 2014-2020</a:t>
            </a:r>
            <a:r>
              <a:rPr lang="it-IT" sz="2400" i="1" dirty="0">
                <a:solidFill>
                  <a:srgbClr val="AA2323"/>
                </a:solidFill>
              </a:rPr>
              <a:t/>
            </a:r>
            <a:br>
              <a:rPr lang="it-IT" sz="2400" i="1" dirty="0">
                <a:solidFill>
                  <a:srgbClr val="AA2323"/>
                </a:solidFill>
              </a:rPr>
            </a:b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000" dirty="0">
              <a:solidFill>
                <a:srgbClr val="AA232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068960"/>
            <a:ext cx="8064896" cy="2717478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/>
              <a:t>Le </a:t>
            </a:r>
            <a:r>
              <a:rPr lang="it-IT" sz="2800" dirty="0"/>
              <a:t>risorse finanziarie sono rese disponibili dal PON Città Metropolitane 2014/2020, asse III ‘’ Servizi per l’inclusione sociale’’ – Azione integrata </a:t>
            </a:r>
            <a:r>
              <a:rPr lang="it-IT" sz="2800" b="1" dirty="0"/>
              <a:t>‘’ Tutte le strade portano a Rom’’- </a:t>
            </a:r>
            <a:r>
              <a:rPr lang="it-IT" sz="2800" dirty="0"/>
              <a:t>e</a:t>
            </a:r>
            <a:r>
              <a:rPr lang="it-IT" sz="2800" b="1" dirty="0"/>
              <a:t> </a:t>
            </a:r>
            <a:r>
              <a:rPr lang="it-IT" sz="2800" dirty="0"/>
              <a:t>sono pari ad Euro </a:t>
            </a:r>
            <a:r>
              <a:rPr lang="it-IT" sz="2800" dirty="0" smtClean="0"/>
              <a:t>3.800.000,00.</a:t>
            </a:r>
            <a:endParaRPr lang="it-IT" sz="2800" dirty="0"/>
          </a:p>
          <a:p>
            <a:endParaRPr lang="it-IT" sz="3200" dirty="0" smtClean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0255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1187624" y="2752909"/>
            <a:ext cx="726598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Grazie per l’attenzione!</a:t>
            </a:r>
          </a:p>
          <a:p>
            <a:endParaRPr lang="it-IT" sz="35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it-IT" sz="35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it-IT" sz="2000" dirty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m</a:t>
            </a:r>
            <a:r>
              <a:rPr lang="it-IT" sz="2000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ichela.micheli@comune.roma.it</a:t>
            </a:r>
            <a:endParaRPr lang="it-IT" sz="2000" i="1" dirty="0">
              <a:solidFill>
                <a:srgbClr val="FFCC66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chema_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chema_slid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schema_slides</Template>
  <TotalTime>6013</TotalTime>
  <Words>226</Words>
  <Application>Microsoft Office PowerPoint</Application>
  <PresentationFormat>Presentazione su schermo (4:3)</PresentationFormat>
  <Paragraphs>33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1_schema_slides</vt:lpstr>
      <vt:lpstr>Presentazione standard di PowerPoint</vt:lpstr>
      <vt:lpstr>  Censimento U.O.  S.P.E. Polizia Locale di Roma Capitale (Periodo gennaio-febbraio 2017)  </vt:lpstr>
      <vt:lpstr> La strategia cittadina per il superamento dei campi Rom </vt:lpstr>
      <vt:lpstr>  PROGETTO DI INCLUSIONE SOCIALE PER LE PERSONE ROM, SINTI E CAMINANTI E SUPERAMENTO DEI CAMPI ROM ‘’LA BARBUTA’’ E ‘’LA MONACHINA’’.   PON CITTA’ METROPOLITANE 2014-2020  </vt:lpstr>
      <vt:lpstr>Presentazione standard di PowerPoint</vt:lpstr>
    </vt:vector>
  </TitlesOfParts>
  <Company>Agenzia per la Coesione Territoriale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INFORMAZIONE E PUBBLICITA’</dc:title>
  <dc:creator>Raffaele Paciello</dc:creator>
  <cp:lastModifiedBy>DELLA VALLE VALERIA</cp:lastModifiedBy>
  <cp:revision>708</cp:revision>
  <cp:lastPrinted>2017-05-04T07:59:27Z</cp:lastPrinted>
  <dcterms:created xsi:type="dcterms:W3CDTF">2010-07-07T07:39:51Z</dcterms:created>
  <dcterms:modified xsi:type="dcterms:W3CDTF">2017-05-11T11:59:36Z</dcterms:modified>
</cp:coreProperties>
</file>