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3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Immagin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4" name="Immagin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6" name="Immagine 85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7" name="Immagine 86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3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3263400"/>
            <a:ext cx="9143640" cy="3594240"/>
          </a:xfrm>
          <a:prstGeom prst="rect">
            <a:avLst/>
          </a:prstGeom>
          <a:ln>
            <a:noFill/>
          </a:ln>
        </p:spPr>
      </p:pic>
      <p:sp>
        <p:nvSpPr>
          <p:cNvPr id="12" name="CustomShape 1"/>
          <p:cNvSpPr/>
          <p:nvPr/>
        </p:nvSpPr>
        <p:spPr>
          <a:xfrm>
            <a:off x="683640" y="6424200"/>
            <a:ext cx="4680000" cy="196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700">
                <a:solidFill>
                  <a:srgbClr val="98032E"/>
                </a:solidFill>
                <a:latin typeface="Calibri"/>
                <a:ea typeface="Calibri"/>
              </a:rPr>
              <a:t>Nome Cognome | Titolo della presentazione</a:t>
            </a:r>
            <a:endParaRPr/>
          </a:p>
        </p:txBody>
      </p:sp>
      <p:sp>
        <p:nvSpPr>
          <p:cNvPr id="2" name="CustomShape 2"/>
          <p:cNvSpPr/>
          <p:nvPr/>
        </p:nvSpPr>
        <p:spPr>
          <a:xfrm>
            <a:off x="85320" y="6377400"/>
            <a:ext cx="102852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BC8987BA-D5A4-4E44-A6E6-1CA2274170AB}" type="slidenum">
              <a:rPr lang="en-US" sz="1200">
                <a:solidFill>
                  <a:srgbClr val="7F7F7F"/>
                </a:solidFill>
                <a:latin typeface="Calibri"/>
                <a:ea typeface="Calibri"/>
              </a:rPr>
              <a:t>‹N›</a:t>
            </a:fld>
            <a:endParaRPr/>
          </a:p>
        </p:txBody>
      </p:sp>
      <p:sp>
        <p:nvSpPr>
          <p:cNvPr id="3" name="CustomShape 3"/>
          <p:cNvSpPr/>
          <p:nvPr/>
        </p:nvSpPr>
        <p:spPr>
          <a:xfrm>
            <a:off x="4176360" y="6419160"/>
            <a:ext cx="4571640" cy="19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700">
                <a:solidFill>
                  <a:srgbClr val="98032E"/>
                </a:solidFill>
                <a:latin typeface="Calibri"/>
                <a:ea typeface="Calibri"/>
              </a:rPr>
              <a:t>Manifestazione| Luogo, gg mese aaaa</a:t>
            </a:r>
            <a:endParaRPr/>
          </a:p>
        </p:txBody>
      </p:sp>
      <p:pic>
        <p:nvPicPr>
          <p:cNvPr id="4" name="Immagin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3640" cy="1280880"/>
          </a:xfrm>
          <a:prstGeom prst="rect">
            <a:avLst/>
          </a:prstGeom>
          <a:ln>
            <a:noFill/>
          </a:ln>
        </p:spPr>
      </p:pic>
      <p:pic>
        <p:nvPicPr>
          <p:cNvPr id="5" name="Immagine 8"/>
          <p:cNvPicPr/>
          <p:nvPr/>
        </p:nvPicPr>
        <p:blipFill>
          <a:blip r:embed="rId17"/>
          <a:stretch>
            <a:fillRect/>
          </a:stretch>
        </p:blipFill>
        <p:spPr>
          <a:xfrm>
            <a:off x="0" y="11160"/>
            <a:ext cx="9143640" cy="128088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720720" y="757080"/>
            <a:ext cx="183960" cy="366480"/>
          </a:xfrm>
          <a:prstGeom prst="rect">
            <a:avLst/>
          </a:prstGeom>
          <a:noFill/>
          <a:ln>
            <a:noFill/>
          </a:ln>
        </p:spPr>
      </p:sp>
      <p:sp>
        <p:nvSpPr>
          <p:cNvPr id="7" name="CustomShape 5"/>
          <p:cNvSpPr/>
          <p:nvPr/>
        </p:nvSpPr>
        <p:spPr>
          <a:xfrm>
            <a:off x="4319640" y="768240"/>
            <a:ext cx="183960" cy="366480"/>
          </a:xfrm>
          <a:prstGeom prst="rect">
            <a:avLst/>
          </a:prstGeom>
          <a:noFill/>
          <a:ln>
            <a:noFill/>
          </a:ln>
        </p:spPr>
      </p:sp>
      <p:pic>
        <p:nvPicPr>
          <p:cNvPr id="8" name="Immagine 4"/>
          <p:cNvPicPr/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80000" cy="6912360"/>
          </a:xfrm>
          <a:prstGeom prst="rect">
            <a:avLst/>
          </a:prstGeom>
          <a:ln>
            <a:noFill/>
          </a:ln>
        </p:spPr>
      </p:pic>
      <p:sp>
        <p:nvSpPr>
          <p:cNvPr id="9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16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14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13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 sz="2000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magine 13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3263400"/>
            <a:ext cx="9143640" cy="359424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683640" y="6424200"/>
            <a:ext cx="4680000" cy="196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Ivan </a:t>
            </a:r>
            <a:r>
              <a:rPr lang="en-US" sz="700" dirty="0" err="1" smtClean="0">
                <a:solidFill>
                  <a:srgbClr val="98032E"/>
                </a:solidFill>
                <a:latin typeface="Calibri"/>
                <a:ea typeface="Calibri"/>
              </a:rPr>
              <a:t>Bernabucci</a:t>
            </a: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 </a:t>
            </a:r>
            <a:r>
              <a:rPr lang="en-US" sz="700" dirty="0">
                <a:solidFill>
                  <a:srgbClr val="98032E"/>
                </a:solidFill>
                <a:latin typeface="Calibri"/>
                <a:ea typeface="Calibri"/>
              </a:rPr>
              <a:t>| </a:t>
            </a: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Casa </a:t>
            </a:r>
            <a:r>
              <a:rPr lang="en-US" sz="700" dirty="0" err="1" smtClean="0">
                <a:solidFill>
                  <a:srgbClr val="98032E"/>
                </a:solidFill>
                <a:latin typeface="Calibri"/>
                <a:ea typeface="Calibri"/>
              </a:rPr>
              <a:t>Digitale</a:t>
            </a: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 del Cittadino</a:t>
            </a:r>
            <a:endParaRPr dirty="0"/>
          </a:p>
        </p:txBody>
      </p:sp>
      <p:sp>
        <p:nvSpPr>
          <p:cNvPr id="47" name="CustomShape 2"/>
          <p:cNvSpPr/>
          <p:nvPr/>
        </p:nvSpPr>
        <p:spPr>
          <a:xfrm>
            <a:off x="85320" y="6377400"/>
            <a:ext cx="1028520" cy="272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fld id="{4E28B067-84F2-498B-80D5-C2FF08362BC4}" type="slidenum">
              <a:rPr lang="en-US" sz="1200">
                <a:solidFill>
                  <a:srgbClr val="7F7F7F"/>
                </a:solidFill>
                <a:latin typeface="Calibri"/>
                <a:ea typeface="Calibri"/>
              </a:rPr>
              <a:t>‹N›</a:t>
            </a:fld>
            <a:endParaRPr/>
          </a:p>
        </p:txBody>
      </p:sp>
      <p:sp>
        <p:nvSpPr>
          <p:cNvPr id="48" name="CustomShape 3"/>
          <p:cNvSpPr/>
          <p:nvPr/>
        </p:nvSpPr>
        <p:spPr>
          <a:xfrm>
            <a:off x="4176360" y="6419160"/>
            <a:ext cx="4571640" cy="196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I </a:t>
            </a:r>
            <a:r>
              <a:rPr lang="en-US" sz="700" dirty="0" err="1" smtClean="0">
                <a:solidFill>
                  <a:srgbClr val="98032E"/>
                </a:solidFill>
                <a:latin typeface="Calibri"/>
                <a:ea typeface="Calibri"/>
              </a:rPr>
              <a:t>progetti</a:t>
            </a: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 di </a:t>
            </a:r>
            <a:r>
              <a:rPr lang="en-US" sz="700" dirty="0" err="1" smtClean="0">
                <a:solidFill>
                  <a:srgbClr val="98032E"/>
                </a:solidFill>
                <a:latin typeface="Calibri"/>
                <a:ea typeface="Calibri"/>
              </a:rPr>
              <a:t>sviluppo</a:t>
            </a: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 </a:t>
            </a:r>
            <a:r>
              <a:rPr lang="en-US" sz="700" dirty="0" err="1" smtClean="0">
                <a:solidFill>
                  <a:srgbClr val="98032E"/>
                </a:solidFill>
                <a:latin typeface="Calibri"/>
                <a:ea typeface="Calibri"/>
              </a:rPr>
              <a:t>urbano</a:t>
            </a: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 </a:t>
            </a:r>
            <a:r>
              <a:rPr lang="en-US" sz="700" dirty="0" err="1" smtClean="0">
                <a:solidFill>
                  <a:srgbClr val="98032E"/>
                </a:solidFill>
                <a:latin typeface="Calibri"/>
                <a:ea typeface="Calibri"/>
              </a:rPr>
              <a:t>finanziati</a:t>
            </a: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 dal PON </a:t>
            </a:r>
            <a:r>
              <a:rPr lang="en-US" sz="700" dirty="0" err="1" smtClean="0">
                <a:solidFill>
                  <a:srgbClr val="98032E"/>
                </a:solidFill>
                <a:latin typeface="Calibri"/>
                <a:ea typeface="Calibri"/>
              </a:rPr>
              <a:t>Città</a:t>
            </a: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 </a:t>
            </a:r>
            <a:r>
              <a:rPr lang="en-US" sz="700" dirty="0" err="1" smtClean="0">
                <a:solidFill>
                  <a:srgbClr val="98032E"/>
                </a:solidFill>
                <a:latin typeface="Calibri"/>
                <a:ea typeface="Calibri"/>
              </a:rPr>
              <a:t>metropolitane</a:t>
            </a: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| Roma, 09</a:t>
            </a:r>
            <a:r>
              <a:rPr lang="en-US" sz="700" baseline="0" dirty="0" smtClean="0">
                <a:solidFill>
                  <a:srgbClr val="98032E"/>
                </a:solidFill>
                <a:latin typeface="Calibri"/>
                <a:ea typeface="Calibri"/>
              </a:rPr>
              <a:t> </a:t>
            </a:r>
            <a:r>
              <a:rPr lang="en-US" sz="700" dirty="0" smtClean="0">
                <a:solidFill>
                  <a:srgbClr val="98032E"/>
                </a:solidFill>
                <a:latin typeface="Calibri"/>
                <a:ea typeface="Calibri"/>
              </a:rPr>
              <a:t>Maggio 2017</a:t>
            </a:r>
            <a:endParaRPr dirty="0"/>
          </a:p>
        </p:txBody>
      </p:sp>
      <p:pic>
        <p:nvPicPr>
          <p:cNvPr id="49" name="Immagine 2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3640" cy="1280880"/>
          </a:xfrm>
          <a:prstGeom prst="rect">
            <a:avLst/>
          </a:prstGeom>
          <a:ln>
            <a:noFill/>
          </a:ln>
        </p:spPr>
      </p:pic>
      <p:pic>
        <p:nvPicPr>
          <p:cNvPr id="50" name="Immagine 8"/>
          <p:cNvPicPr/>
          <p:nvPr/>
        </p:nvPicPr>
        <p:blipFill>
          <a:blip r:embed="rId17"/>
          <a:stretch>
            <a:fillRect/>
          </a:stretch>
        </p:blipFill>
        <p:spPr>
          <a:xfrm>
            <a:off x="0" y="11160"/>
            <a:ext cx="9143640" cy="1280880"/>
          </a:xfrm>
          <a:prstGeom prst="rect">
            <a:avLst/>
          </a:prstGeom>
          <a:ln>
            <a:noFill/>
          </a:ln>
        </p:spPr>
      </p:pic>
      <p:sp>
        <p:nvSpPr>
          <p:cNvPr id="51" name="PlaceHolder 4"/>
          <p:cNvSpPr>
            <a:spLocks noGrp="1"/>
          </p:cNvSpPr>
          <p:nvPr>
            <p:ph type="title"/>
          </p:nvPr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>
                <a:solidFill>
                  <a:srgbClr val="98032E"/>
                </a:solidFill>
                <a:latin typeface="Calibri"/>
                <a:ea typeface="Calibri"/>
              </a:rPr>
              <a:t>Click to edit the title text formatFare clic per modificare stile</a:t>
            </a:r>
            <a:endParaRPr/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1928880"/>
            <a:ext cx="8229240" cy="385740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it-IT" sz="2200">
                <a:solidFill>
                  <a:srgbClr val="000000"/>
                </a:solidFill>
                <a:latin typeface="Calibri"/>
                <a:ea typeface="Calibri"/>
              </a:rPr>
              <a:t>Seventh Outline LevelFare clic per modificare gli stili del testo dello schema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000">
                <a:solidFill>
                  <a:srgbClr val="000000"/>
                </a:solidFill>
                <a:latin typeface="Calibri"/>
                <a:ea typeface="Calibri"/>
              </a:rPr>
              <a:t>Secondo livello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it-IT" sz="1600">
                <a:solidFill>
                  <a:srgbClr val="000000"/>
                </a:solidFill>
                <a:latin typeface="Calibri"/>
                <a:ea typeface="Calibri"/>
              </a:rPr>
              <a:t>Terzo livello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it-IT" sz="1400">
                <a:solidFill>
                  <a:srgbClr val="000000"/>
                </a:solidFill>
                <a:latin typeface="Calibri"/>
                <a:ea typeface="Calibri"/>
              </a:rPr>
              <a:t>Quarto livello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it-IT" sz="1300">
                <a:solidFill>
                  <a:srgbClr val="000000"/>
                </a:solidFill>
                <a:latin typeface="Calibri"/>
                <a:ea typeface="Calibri"/>
              </a:rPr>
              <a:t>Quinto livello</a:t>
            </a:r>
            <a:endParaRPr/>
          </a:p>
        </p:txBody>
      </p:sp>
      <p:sp>
        <p:nvSpPr>
          <p:cNvPr id="53" name="CustomShape 6"/>
          <p:cNvSpPr/>
          <p:nvPr/>
        </p:nvSpPr>
        <p:spPr>
          <a:xfrm>
            <a:off x="1446120" y="6528240"/>
            <a:ext cx="184320" cy="307440"/>
          </a:xfrm>
          <a:prstGeom prst="rect">
            <a:avLst/>
          </a:prstGeom>
          <a:noFill/>
          <a:ln>
            <a:noFill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99640" y="5384160"/>
            <a:ext cx="6624360" cy="272880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dirty="0" smtClean="0">
                <a:solidFill>
                  <a:srgbClr val="E4E4E4"/>
                </a:solidFill>
                <a:latin typeface="Calibri"/>
                <a:ea typeface="Calibri"/>
              </a:rPr>
              <a:t>Sala </a:t>
            </a:r>
            <a:r>
              <a:rPr lang="en-US" sz="1200" dirty="0" err="1" smtClean="0">
                <a:solidFill>
                  <a:srgbClr val="E4E4E4"/>
                </a:solidFill>
                <a:latin typeface="Calibri"/>
                <a:ea typeface="Calibri"/>
              </a:rPr>
              <a:t>Protomoteca</a:t>
            </a:r>
            <a:r>
              <a:rPr lang="en-US" sz="1200" dirty="0" smtClean="0">
                <a:solidFill>
                  <a:srgbClr val="E4E4E4"/>
                </a:solidFill>
                <a:latin typeface="Calibri"/>
                <a:ea typeface="Calibri"/>
              </a:rPr>
              <a:t>| Roma, 09 Maggio 2017 </a:t>
            </a:r>
            <a:endParaRPr dirty="0"/>
          </a:p>
        </p:txBody>
      </p:sp>
      <p:sp>
        <p:nvSpPr>
          <p:cNvPr id="89" name="CustomShape 2"/>
          <p:cNvSpPr/>
          <p:nvPr/>
        </p:nvSpPr>
        <p:spPr>
          <a:xfrm>
            <a:off x="899640" y="2320920"/>
            <a:ext cx="7265520" cy="1689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FFFFFF"/>
                </a:solidFill>
                <a:latin typeface="Calibri"/>
                <a:ea typeface="Calibri"/>
              </a:rPr>
              <a:t>Casa Digitale del Cittadino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500">
                <a:solidFill>
                  <a:srgbClr val="FFCC66"/>
                </a:solidFill>
                <a:latin typeface="Calibri"/>
                <a:ea typeface="Calibri"/>
              </a:rPr>
              <a:t>Ivan Bernabucci</a:t>
            </a:r>
            <a:r>
              <a:rPr lang="en-US" sz="1400" i="1">
                <a:solidFill>
                  <a:srgbClr val="FFCC66"/>
                </a:solidFill>
                <a:latin typeface="Calibri"/>
                <a:ea typeface="Calibri"/>
              </a:rPr>
              <a:t>
</a:t>
            </a:r>
            <a:r>
              <a:rPr lang="en-US" sz="1300" i="1">
                <a:solidFill>
                  <a:srgbClr val="FFCC66"/>
                </a:solidFill>
                <a:latin typeface="Calibri"/>
                <a:ea typeface="Calibri"/>
              </a:rPr>
              <a:t>ESSIT</a:t>
            </a:r>
            <a:endParaRPr/>
          </a:p>
          <a:p>
            <a:pPr>
              <a:lnSpc>
                <a:spcPct val="100000"/>
              </a:lnSpc>
            </a:pPr>
            <a:r>
              <a:rPr lang="en-US" sz="1300" i="1">
                <a:solidFill>
                  <a:srgbClr val="FFCC66"/>
                </a:solidFill>
                <a:latin typeface="Calibri"/>
                <a:ea typeface="Calibri"/>
              </a:rPr>
              <a:t>Dipartimento Innovazione Tecnologica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>
                <a:solidFill>
                  <a:srgbClr val="98032E"/>
                </a:solidFill>
                <a:latin typeface="Calibri"/>
                <a:ea typeface="Calibri"/>
              </a:rPr>
              <a:t>Obiettivi e Ricadute</a:t>
            </a:r>
            <a:endParaRPr/>
          </a:p>
        </p:txBody>
      </p:sp>
      <p:pic>
        <p:nvPicPr>
          <p:cNvPr id="139" name="Immagine 138"/>
          <p:cNvPicPr/>
          <p:nvPr/>
        </p:nvPicPr>
        <p:blipFill>
          <a:blip r:embed="rId2"/>
          <a:stretch>
            <a:fillRect/>
          </a:stretch>
        </p:blipFill>
        <p:spPr>
          <a:xfrm>
            <a:off x="474480" y="4686265"/>
            <a:ext cx="1080000" cy="1080000"/>
          </a:xfrm>
          <a:prstGeom prst="rect">
            <a:avLst/>
          </a:prstGeom>
          <a:ln>
            <a:noFill/>
          </a:ln>
        </p:spPr>
      </p:pic>
      <p:sp>
        <p:nvSpPr>
          <p:cNvPr id="143" name="TextShape 4"/>
          <p:cNvSpPr txBox="1"/>
          <p:nvPr/>
        </p:nvSpPr>
        <p:spPr>
          <a:xfrm>
            <a:off x="445680" y="5780160"/>
            <a:ext cx="5705738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 err="1">
                <a:latin typeface="Arial"/>
              </a:rPr>
              <a:t>Miglioramento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rapporto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cittadino</a:t>
            </a:r>
            <a:r>
              <a:rPr lang="en-US" dirty="0">
                <a:latin typeface="Arial"/>
              </a:rPr>
              <a:t> - </a:t>
            </a:r>
            <a:r>
              <a:rPr lang="en-US" dirty="0" err="1">
                <a:latin typeface="Arial"/>
              </a:rPr>
              <a:t>amministrazione</a:t>
            </a:r>
            <a:endParaRPr dirty="0"/>
          </a:p>
        </p:txBody>
      </p:sp>
      <p:sp>
        <p:nvSpPr>
          <p:cNvPr id="144" name="TextShape 5"/>
          <p:cNvSpPr txBox="1"/>
          <p:nvPr/>
        </p:nvSpPr>
        <p:spPr>
          <a:xfrm>
            <a:off x="2339999" y="2743200"/>
            <a:ext cx="2675345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 smtClean="0">
                <a:latin typeface="Arial"/>
              </a:rPr>
              <a:t>USER EXPERIENCE</a:t>
            </a:r>
            <a:endParaRPr dirty="0"/>
          </a:p>
        </p:txBody>
      </p:sp>
      <p:sp>
        <p:nvSpPr>
          <p:cNvPr id="145" name="TextShape 6"/>
          <p:cNvSpPr txBox="1"/>
          <p:nvPr/>
        </p:nvSpPr>
        <p:spPr>
          <a:xfrm>
            <a:off x="457200" y="3768480"/>
            <a:ext cx="866628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Facilitare l'approccio digitale nell'utilizzo delle risorse della pubblica amministrazione</a:t>
            </a:r>
            <a:endParaRPr/>
          </a:p>
        </p:txBody>
      </p:sp>
      <p:pic>
        <p:nvPicPr>
          <p:cNvPr id="146" name="Immagine 145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" y="2296030"/>
            <a:ext cx="1463040" cy="1463040"/>
          </a:xfrm>
          <a:prstGeom prst="rect">
            <a:avLst/>
          </a:prstGeom>
          <a:ln>
            <a:noFill/>
          </a:ln>
        </p:spPr>
      </p:pic>
      <p:sp>
        <p:nvSpPr>
          <p:cNvPr id="12" name="CustomShape 4"/>
          <p:cNvSpPr/>
          <p:nvPr/>
        </p:nvSpPr>
        <p:spPr>
          <a:xfrm>
            <a:off x="275725" y="1839060"/>
            <a:ext cx="1735955" cy="3184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en-US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</a:t>
            </a:r>
            <a:r>
              <a:rPr 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Cittadino</a:t>
            </a:r>
            <a:endParaRPr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1628447" y="5078156"/>
            <a:ext cx="1199457" cy="282370"/>
            <a:chOff x="1516206" y="4719647"/>
            <a:chExt cx="1199457" cy="282370"/>
          </a:xfrm>
        </p:grpSpPr>
        <p:sp>
          <p:nvSpPr>
            <p:cNvPr id="2" name="Arrow: Right 1"/>
            <p:cNvSpPr/>
            <p:nvPr/>
          </p:nvSpPr>
          <p:spPr>
            <a:xfrm rot="20446357" flipV="1">
              <a:off x="1641464" y="4719647"/>
              <a:ext cx="1074199" cy="239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"/>
            <p:cNvSpPr/>
            <p:nvPr/>
          </p:nvSpPr>
          <p:spPr>
            <a:xfrm rot="9611525" flipV="1">
              <a:off x="1516206" y="4762217"/>
              <a:ext cx="1074199" cy="239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2962015" y="4616399"/>
            <a:ext cx="89704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</a:t>
            </a:r>
            <a:endParaRPr lang="en-US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>
                <a:solidFill>
                  <a:srgbClr val="98032E"/>
                </a:solidFill>
                <a:latin typeface="Calibri"/>
                <a:ea typeface="Calibri"/>
              </a:rPr>
              <a:t>Obiettivi e Ricadute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3904920" y="4779782"/>
            <a:ext cx="5239080" cy="78751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 err="1" smtClean="0">
                <a:solidFill>
                  <a:srgbClr val="000000"/>
                </a:solidFill>
                <a:latin typeface="Arial"/>
                <a:ea typeface="Droid Sans Fallback"/>
              </a:rPr>
              <a:t>Infrastuttura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Droid Sans Fallback"/>
              </a:rPr>
              <a:t>compatibile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ea typeface="Droid Sans Fallback"/>
              </a:rPr>
              <a:t>con </a:t>
            </a:r>
            <a:r>
              <a:rPr lang="en-US" dirty="0" err="1">
                <a:solidFill>
                  <a:srgbClr val="000000"/>
                </a:solidFill>
                <a:latin typeface="Arial"/>
                <a:ea typeface="Droid Sans Fallback"/>
              </a:rPr>
              <a:t>il</a:t>
            </a:r>
            <a:r>
              <a:rPr lang="en-US" dirty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/>
                <a:ea typeface="Droid Sans Fallback"/>
              </a:rPr>
              <a:t>progetto</a:t>
            </a:r>
            <a:r>
              <a:rPr lang="en-US" dirty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roid Sans Fallback"/>
              </a:rPr>
              <a:t>AGENDA DIGITALE a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Droid Sans Fallback"/>
              </a:rPr>
              <a:t>livello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roid Sans Fallback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Droid Sans Fallback"/>
              </a:rPr>
              <a:t>Nazionale</a:t>
            </a:r>
            <a:endParaRPr b="1" dirty="0"/>
          </a:p>
        </p:txBody>
      </p:sp>
      <p:sp>
        <p:nvSpPr>
          <p:cNvPr id="150" name="TextShape 3"/>
          <p:cNvSpPr txBox="1"/>
          <p:nvPr/>
        </p:nvSpPr>
        <p:spPr>
          <a:xfrm>
            <a:off x="3904919" y="2238443"/>
            <a:ext cx="5072825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 smtClean="0">
                <a:latin typeface="Arial"/>
              </a:rPr>
              <a:t>EFFICACIA SERVIZI</a:t>
            </a:r>
            <a:endParaRPr dirty="0"/>
          </a:p>
        </p:txBody>
      </p:sp>
      <p:sp>
        <p:nvSpPr>
          <p:cNvPr id="7" name="CustomShape 4"/>
          <p:cNvSpPr/>
          <p:nvPr/>
        </p:nvSpPr>
        <p:spPr>
          <a:xfrm>
            <a:off x="275725" y="1839060"/>
            <a:ext cx="2398202" cy="3332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</a:t>
            </a:r>
            <a:r>
              <a:rPr lang="en-US" sz="16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l’Amministrazione</a:t>
            </a:r>
            <a:endParaRPr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04920" y="2696428"/>
            <a:ext cx="4904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Miglioramento dell’integrazione dei servizi gestionali</a:t>
            </a:r>
            <a:endParaRPr lang="it-IT" dirty="0"/>
          </a:p>
          <a:p>
            <a:endParaRPr lang="it-IT" dirty="0"/>
          </a:p>
          <a:p>
            <a:pPr>
              <a:buSzPct val="45000"/>
            </a:pPr>
            <a:r>
              <a:rPr lang="it-IT" dirty="0"/>
              <a:t>Miglioramento del processo di </a:t>
            </a:r>
            <a:r>
              <a:rPr lang="it-IT" dirty="0" smtClean="0"/>
              <a:t>monitoraggio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49" y="4325797"/>
            <a:ext cx="2361542" cy="19448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38" y="4694202"/>
            <a:ext cx="295275" cy="304800"/>
          </a:xfrm>
          <a:prstGeom prst="rect">
            <a:avLst/>
          </a:prstGeom>
        </p:spPr>
      </p:pic>
      <p:sp>
        <p:nvSpPr>
          <p:cNvPr id="13" name="TextShape 2"/>
          <p:cNvSpPr txBox="1"/>
          <p:nvPr/>
        </p:nvSpPr>
        <p:spPr>
          <a:xfrm>
            <a:off x="1040145" y="4444818"/>
            <a:ext cx="1867835" cy="498767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ea typeface="Droid Sans Fallback"/>
              </a:rPr>
              <a:t>Casa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Droid Sans Fallback"/>
              </a:rPr>
              <a:t>Digitale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roid Sans Fallback"/>
              </a:rPr>
              <a:t> del Cittadino</a:t>
            </a: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27" y="2280379"/>
            <a:ext cx="375285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187640" y="2752920"/>
            <a:ext cx="7265520" cy="137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500" b="1">
                <a:solidFill>
                  <a:srgbClr val="FFFFFF"/>
                </a:solidFill>
                <a:latin typeface="Calibri"/>
                <a:ea typeface="Calibri"/>
              </a:rPr>
              <a:t>Grazie per l’attenzione!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FFCC66"/>
                </a:solidFill>
                <a:latin typeface="Calibri"/>
                <a:ea typeface="Calibri"/>
              </a:rPr>
              <a:t>ivan.bernabucci@comune.roma.it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 dirty="0" smtClean="0">
                <a:solidFill>
                  <a:srgbClr val="98032E"/>
                </a:solidFill>
                <a:latin typeface="Calibri"/>
                <a:ea typeface="Calibri"/>
              </a:rPr>
              <a:t>CONTESTO 1/2</a:t>
            </a:r>
            <a:endParaRPr dirty="0"/>
          </a:p>
        </p:txBody>
      </p:sp>
      <p:sp>
        <p:nvSpPr>
          <p:cNvPr id="91" name="CustomShape 2"/>
          <p:cNvSpPr/>
          <p:nvPr/>
        </p:nvSpPr>
        <p:spPr>
          <a:xfrm>
            <a:off x="205733" y="2443278"/>
            <a:ext cx="1554480" cy="39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</a:rPr>
              <a:t>ESIGENZA</a:t>
            </a:r>
            <a:endParaRPr dirty="0"/>
          </a:p>
        </p:txBody>
      </p:sp>
      <p:sp>
        <p:nvSpPr>
          <p:cNvPr id="93" name="CustomShape 4"/>
          <p:cNvSpPr/>
          <p:nvPr/>
        </p:nvSpPr>
        <p:spPr>
          <a:xfrm>
            <a:off x="312372" y="1818055"/>
            <a:ext cx="4999015" cy="333720"/>
          </a:xfrm>
          <a:prstGeom prst="rect">
            <a:avLst/>
          </a:prstGeom>
          <a:solidFill>
            <a:srgbClr val="C0504D"/>
          </a:solidFill>
          <a:ln w="25560">
            <a:solidFill>
              <a:srgbClr val="8E3B38"/>
            </a:solidFill>
            <a:rou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rgbClr val="FFFFFF"/>
                </a:solidFill>
                <a:latin typeface="Verdana"/>
                <a:ea typeface="Verdana"/>
              </a:rPr>
              <a:t>Progetto</a:t>
            </a:r>
            <a:r>
              <a:rPr lang="en-US" sz="1600" dirty="0" smtClean="0">
                <a:solidFill>
                  <a:srgbClr val="FFFFFF"/>
                </a:solidFill>
                <a:latin typeface="Verdana"/>
                <a:ea typeface="Verdana"/>
              </a:rPr>
              <a:t> :: CASA DIGITALE DEL CITTADINO</a:t>
            </a:r>
            <a:endParaRPr dirty="0"/>
          </a:p>
        </p:txBody>
      </p:sp>
      <p:pic>
        <p:nvPicPr>
          <p:cNvPr id="94" name="Immagine 93"/>
          <p:cNvPicPr/>
          <p:nvPr/>
        </p:nvPicPr>
        <p:blipFill>
          <a:blip r:embed="rId2"/>
          <a:stretch>
            <a:fillRect/>
          </a:stretch>
        </p:blipFill>
        <p:spPr>
          <a:xfrm>
            <a:off x="-467730" y="3549485"/>
            <a:ext cx="2072160" cy="1462680"/>
          </a:xfrm>
          <a:prstGeom prst="rect">
            <a:avLst/>
          </a:prstGeom>
          <a:ln>
            <a:noFill/>
          </a:ln>
        </p:spPr>
      </p:pic>
      <p:pic>
        <p:nvPicPr>
          <p:cNvPr id="95" name="Immagine 94"/>
          <p:cNvPicPr/>
          <p:nvPr/>
        </p:nvPicPr>
        <p:blipFill>
          <a:blip r:embed="rId3"/>
          <a:stretch>
            <a:fillRect/>
          </a:stretch>
        </p:blipFill>
        <p:spPr>
          <a:xfrm>
            <a:off x="2151360" y="3107967"/>
            <a:ext cx="908640" cy="908640"/>
          </a:xfrm>
          <a:prstGeom prst="rect">
            <a:avLst/>
          </a:prstGeom>
          <a:ln>
            <a:noFill/>
          </a:ln>
        </p:spPr>
      </p:pic>
      <p:pic>
        <p:nvPicPr>
          <p:cNvPr id="96" name="Immagine 95"/>
          <p:cNvPicPr/>
          <p:nvPr/>
        </p:nvPicPr>
        <p:blipFill>
          <a:blip r:embed="rId4"/>
          <a:stretch>
            <a:fillRect/>
          </a:stretch>
        </p:blipFill>
        <p:spPr>
          <a:xfrm>
            <a:off x="3699540" y="4072766"/>
            <a:ext cx="1080000" cy="1080000"/>
          </a:xfrm>
          <a:prstGeom prst="rect">
            <a:avLst/>
          </a:prstGeom>
          <a:ln>
            <a:noFill/>
          </a:ln>
        </p:spPr>
      </p:pic>
      <p:pic>
        <p:nvPicPr>
          <p:cNvPr id="97" name="Immagine 96"/>
          <p:cNvPicPr/>
          <p:nvPr/>
        </p:nvPicPr>
        <p:blipFill>
          <a:blip r:embed="rId3"/>
          <a:stretch>
            <a:fillRect/>
          </a:stretch>
        </p:blipFill>
        <p:spPr>
          <a:xfrm>
            <a:off x="2151360" y="4016607"/>
            <a:ext cx="908640" cy="908640"/>
          </a:xfrm>
          <a:prstGeom prst="rect">
            <a:avLst/>
          </a:prstGeom>
          <a:ln>
            <a:noFill/>
          </a:ln>
        </p:spPr>
      </p:pic>
      <p:pic>
        <p:nvPicPr>
          <p:cNvPr id="98" name="Immagine 97"/>
          <p:cNvPicPr/>
          <p:nvPr/>
        </p:nvPicPr>
        <p:blipFill>
          <a:blip r:embed="rId3"/>
          <a:stretch>
            <a:fillRect/>
          </a:stretch>
        </p:blipFill>
        <p:spPr>
          <a:xfrm>
            <a:off x="2118000" y="4939538"/>
            <a:ext cx="908640" cy="908640"/>
          </a:xfrm>
          <a:prstGeom prst="rect">
            <a:avLst/>
          </a:prstGeom>
          <a:ln>
            <a:noFill/>
          </a:ln>
        </p:spPr>
      </p:pic>
      <p:pic>
        <p:nvPicPr>
          <p:cNvPr id="99" name="Immagine 98"/>
          <p:cNvPicPr/>
          <p:nvPr/>
        </p:nvPicPr>
        <p:blipFill>
          <a:blip r:embed="rId5"/>
          <a:stretch>
            <a:fillRect/>
          </a:stretch>
        </p:blipFill>
        <p:spPr>
          <a:xfrm>
            <a:off x="6707428" y="3373011"/>
            <a:ext cx="1956960" cy="1689480"/>
          </a:xfrm>
          <a:prstGeom prst="rect">
            <a:avLst/>
          </a:prstGeom>
          <a:ln>
            <a:noFill/>
          </a:ln>
        </p:spPr>
      </p:pic>
      <p:sp>
        <p:nvSpPr>
          <p:cNvPr id="100" name="CustomShape 5"/>
          <p:cNvSpPr/>
          <p:nvPr/>
        </p:nvSpPr>
        <p:spPr>
          <a:xfrm>
            <a:off x="6396704" y="2926049"/>
            <a:ext cx="2635560" cy="36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Verdana"/>
                <a:ea typeface="Verdana"/>
              </a:rPr>
              <a:t>Processo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Verdana"/>
                <a:ea typeface="Verdana"/>
              </a:rPr>
              <a:t>digitalizzazione</a:t>
            </a:r>
            <a:endParaRPr dirty="0"/>
          </a:p>
        </p:txBody>
      </p:sp>
      <p:sp>
        <p:nvSpPr>
          <p:cNvPr id="101" name="CustomShape 6"/>
          <p:cNvSpPr/>
          <p:nvPr/>
        </p:nvSpPr>
        <p:spPr>
          <a:xfrm>
            <a:off x="301215" y="3678206"/>
            <a:ext cx="548640" cy="39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</a:rPr>
              <a:t>PA</a:t>
            </a:r>
            <a:endParaRPr dirty="0"/>
          </a:p>
        </p:txBody>
      </p:sp>
      <p:cxnSp>
        <p:nvCxnSpPr>
          <p:cNvPr id="3" name="Connettore diritto 2"/>
          <p:cNvCxnSpPr/>
          <p:nvPr/>
        </p:nvCxnSpPr>
        <p:spPr>
          <a:xfrm flipH="1">
            <a:off x="1604430" y="3791617"/>
            <a:ext cx="585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4 5"/>
          <p:cNvCxnSpPr/>
          <p:nvPr/>
        </p:nvCxnSpPr>
        <p:spPr>
          <a:xfrm rot="10800000">
            <a:off x="1428528" y="4213887"/>
            <a:ext cx="848802" cy="50066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4 12"/>
          <p:cNvCxnSpPr/>
          <p:nvPr/>
        </p:nvCxnSpPr>
        <p:spPr>
          <a:xfrm>
            <a:off x="1330037" y="4876169"/>
            <a:ext cx="860353" cy="71348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ccia a destra 1"/>
          <p:cNvSpPr/>
          <p:nvPr/>
        </p:nvSpPr>
        <p:spPr>
          <a:xfrm>
            <a:off x="1852929" y="2529169"/>
            <a:ext cx="931835" cy="225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" name="Connettore 4 4"/>
          <p:cNvCxnSpPr/>
          <p:nvPr/>
        </p:nvCxnSpPr>
        <p:spPr>
          <a:xfrm>
            <a:off x="6091674" y="2657326"/>
            <a:ext cx="1651380" cy="268723"/>
          </a:xfrm>
          <a:prstGeom prst="bentConnector2">
            <a:avLst/>
          </a:prstGeom>
          <a:ln w="254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4516428" y="5173065"/>
            <a:ext cx="46963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..using digital technologies as an integrated part of </a:t>
            </a:r>
            <a:r>
              <a:rPr lang="en-US" sz="1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governments</a:t>
            </a:r>
            <a:r>
              <a:rPr lang="it-IT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it-IT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modernisation</a:t>
            </a:r>
            <a:r>
              <a:rPr lang="it-IT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strategies</a:t>
            </a:r>
            <a:r>
              <a:rPr lang="it-IT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can </a:t>
            </a:r>
            <a:r>
              <a:rPr lang="it-IT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unlock</a:t>
            </a:r>
            <a:r>
              <a:rPr lang="it-IT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</a:t>
            </a:r>
            <a:r>
              <a:rPr lang="it-IT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economic</a:t>
            </a:r>
            <a:r>
              <a:rPr lang="it-IT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social benefits for society </a:t>
            </a:r>
            <a:r>
              <a:rPr lang="it-IT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</a:t>
            </a:r>
            <a:r>
              <a:rPr lang="it-IT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it-IT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whole</a:t>
            </a:r>
            <a:r>
              <a:rPr lang="it-IT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	</a:t>
            </a:r>
          </a:p>
          <a:p>
            <a:r>
              <a:rPr lang="it-IT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it-IT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(EU Action Plan 2016-2020)</a:t>
            </a:r>
            <a:endParaRPr lang="en-US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84764" y="2472253"/>
            <a:ext cx="331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0000"/>
                </a:solidFill>
                <a:latin typeface="Verdana"/>
                <a:ea typeface="Verdana"/>
              </a:rPr>
              <a:t>Semplificazione </a:t>
            </a:r>
            <a:r>
              <a:rPr lang="it-IT" sz="1400" dirty="0" smtClean="0">
                <a:solidFill>
                  <a:srgbClr val="000000"/>
                </a:solidFill>
                <a:latin typeface="Verdana"/>
                <a:ea typeface="Verdana"/>
              </a:rPr>
              <a:t>– Modernizzazione interazione </a:t>
            </a:r>
            <a:r>
              <a:rPr lang="it-IT" sz="1400" dirty="0">
                <a:solidFill>
                  <a:srgbClr val="000000"/>
                </a:solidFill>
                <a:latin typeface="Verdana"/>
                <a:ea typeface="Verdana"/>
              </a:rPr>
              <a:t>servizi della P.A. 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 dirty="0" smtClean="0">
                <a:solidFill>
                  <a:srgbClr val="98032E"/>
                </a:solidFill>
                <a:latin typeface="Calibri"/>
                <a:ea typeface="Calibri"/>
              </a:rPr>
              <a:t>CONTESTO 2/2</a:t>
            </a:r>
            <a:endParaRPr dirty="0"/>
          </a:p>
        </p:txBody>
      </p:sp>
      <p:pic>
        <p:nvPicPr>
          <p:cNvPr id="103" name="Immagine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870" y="4583707"/>
            <a:ext cx="2904840" cy="609120"/>
          </a:xfrm>
          <a:prstGeom prst="rect">
            <a:avLst/>
          </a:prstGeom>
          <a:ln>
            <a:noFill/>
          </a:ln>
        </p:spPr>
      </p:pic>
      <p:sp>
        <p:nvSpPr>
          <p:cNvPr id="104" name="CustomShape 2"/>
          <p:cNvSpPr/>
          <p:nvPr/>
        </p:nvSpPr>
        <p:spPr>
          <a:xfrm>
            <a:off x="95830" y="5257987"/>
            <a:ext cx="3093480" cy="790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Strategia</a:t>
            </a:r>
            <a:r>
              <a:rPr lang="en-US" sz="14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la </a:t>
            </a:r>
            <a:r>
              <a:rPr lang="en-US" sz="14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Crescita</a:t>
            </a:r>
            <a:r>
              <a:rPr lang="en-US" sz="14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Digitale</a:t>
            </a:r>
            <a:endParaRPr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5" name="CustomShape 3"/>
          <p:cNvSpPr/>
          <p:nvPr/>
        </p:nvSpPr>
        <p:spPr>
          <a:xfrm>
            <a:off x="5846618" y="2354414"/>
            <a:ext cx="1162080" cy="32003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rgbClr val="000000"/>
                </a:solidFill>
                <a:latin typeface="Verdana"/>
                <a:ea typeface="Verdana"/>
              </a:rPr>
              <a:t>Finalità</a:t>
            </a:r>
            <a:endParaRPr dirty="0"/>
          </a:p>
        </p:txBody>
      </p:sp>
      <p:sp>
        <p:nvSpPr>
          <p:cNvPr id="11" name="TextShape 6"/>
          <p:cNvSpPr txBox="1"/>
          <p:nvPr/>
        </p:nvSpPr>
        <p:spPr>
          <a:xfrm>
            <a:off x="3189311" y="2796219"/>
            <a:ext cx="5947298" cy="3252687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COMUNICAZIONE ::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pubblica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amministrazione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offre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cittadini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imprese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servizi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online,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l'avvio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ogni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procedimento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amministrativo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riguardi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canale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aperto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comunicazione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FACILITA’ DI INTERAZIONE ::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Cittadini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imprese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devono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trovare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un solo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luogo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servizi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necessari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fare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operazioni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pochi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passaggi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dovunque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trovino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 con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mezzi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interazione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la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risposta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agli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necessari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SzPct val="45000"/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[INTEGRAZIONE CON SERVIZI ESTERNI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:: 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imprese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possono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utilizzare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disponibili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"in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modalità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open" per la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realizzazione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nuovi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servizi</a:t>
            </a:r>
            <a:r>
              <a:rPr lang="en-US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applicazioni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US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offrire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al’utente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della</a:t>
            </a:r>
            <a:r>
              <a:rPr lang="en-U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casa.]*</a:t>
            </a:r>
            <a:endParaRPr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6" y="2716026"/>
            <a:ext cx="2051869" cy="1013935"/>
          </a:xfrm>
          <a:prstGeom prst="rect">
            <a:avLst/>
          </a:prstGeom>
        </p:spPr>
      </p:pic>
      <p:sp>
        <p:nvSpPr>
          <p:cNvPr id="9" name="CustomShape 2"/>
          <p:cNvSpPr/>
          <p:nvPr/>
        </p:nvSpPr>
        <p:spPr>
          <a:xfrm>
            <a:off x="220275" y="3729961"/>
            <a:ext cx="2425943" cy="523386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</a:t>
            </a:r>
            <a:r>
              <a:rPr lang="en-US" sz="1400" i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eGovernment</a:t>
            </a:r>
            <a:r>
              <a:rPr lang="en-US" sz="14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400" i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400" i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 </a:t>
            </a:r>
            <a:r>
              <a:rPr lang="en-US" sz="1400" i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2016-2020 </a:t>
            </a:r>
            <a:endParaRPr lang="en-US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0275" y="1856880"/>
            <a:ext cx="5626343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Azione Prioritarie di Roma Semplice Linee programmatiche 2016-2021 </a:t>
            </a:r>
            <a:r>
              <a:rPr lang="it-IT" sz="1400" i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(DGC N20 24/01/2017)</a:t>
            </a:r>
            <a:endParaRPr lang="it-IT" sz="1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 dirty="0" smtClean="0">
                <a:solidFill>
                  <a:srgbClr val="98032E"/>
                </a:solidFill>
                <a:latin typeface="Calibri"/>
                <a:ea typeface="Calibri"/>
              </a:rPr>
              <a:t>DESCRIZIONE 1/6</a:t>
            </a:r>
            <a:endParaRPr dirty="0"/>
          </a:p>
        </p:txBody>
      </p:sp>
      <p:sp>
        <p:nvSpPr>
          <p:cNvPr id="112" name="TextShape 2"/>
          <p:cNvSpPr txBox="1"/>
          <p:nvPr/>
        </p:nvSpPr>
        <p:spPr>
          <a:xfrm>
            <a:off x="232755" y="1841056"/>
            <a:ext cx="6999318" cy="6483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Casa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Digitale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del Cittadino ::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Ambiente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virtuale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aggregazione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e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gestione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dei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servizi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profilati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offerti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dalla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pubblica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amministrazione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14" name="TextShape 3"/>
          <p:cNvSpPr txBox="1"/>
          <p:nvPr/>
        </p:nvSpPr>
        <p:spPr>
          <a:xfrm>
            <a:off x="274320" y="2554680"/>
            <a:ext cx="7315200" cy="36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dirty="0" err="1">
                <a:solidFill>
                  <a:srgbClr val="000000"/>
                </a:solidFill>
                <a:latin typeface="Verdana"/>
                <a:ea typeface="Verdana"/>
              </a:rPr>
              <a:t>Pannello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Verdana"/>
                <a:ea typeface="Verdana"/>
              </a:rPr>
              <a:t>Controllo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Verdana"/>
                <a:ea typeface="Verdana"/>
              </a:rPr>
              <a:t>accessibile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/>
                <a:ea typeface="Verdana"/>
              </a:rPr>
              <a:t>attraverso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/>
                <a:ea typeface="Verdana"/>
              </a:rPr>
              <a:t>il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/>
                <a:ea typeface="Verdana"/>
              </a:rPr>
              <a:t>Portale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/>
              </a:rPr>
              <a:t> di Roma </a:t>
            </a:r>
            <a:r>
              <a:rPr lang="en-US" sz="1400" dirty="0" err="1">
                <a:solidFill>
                  <a:srgbClr val="000000"/>
                </a:solidFill>
                <a:latin typeface="Verdana"/>
                <a:ea typeface="Verdana"/>
              </a:rPr>
              <a:t>Capitale</a:t>
            </a:r>
            <a:r>
              <a:rPr lang="en-US" sz="1400" dirty="0">
                <a:solidFill>
                  <a:srgbClr val="000000"/>
                </a:solidFill>
                <a:latin typeface="Verdana"/>
                <a:ea typeface="Verdana"/>
              </a:rPr>
              <a:t>) </a:t>
            </a:r>
            <a:endParaRPr dirty="0"/>
          </a:p>
        </p:txBody>
      </p:sp>
      <p:sp>
        <p:nvSpPr>
          <p:cNvPr id="116" name="TextShape 5"/>
          <p:cNvSpPr txBox="1"/>
          <p:nvPr/>
        </p:nvSpPr>
        <p:spPr>
          <a:xfrm>
            <a:off x="5120639" y="5163480"/>
            <a:ext cx="3787833" cy="530738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444793" y="3349925"/>
            <a:ext cx="34636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Usabilità e Semplicità di interazione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Possibilità di personalizzazione dell’interfaccia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Possibilità di riconoscere 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bisogni </a:t>
            </a:r>
            <a:r>
              <a:rPr lang="it-IT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dell'utente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Capacità di favorire </a:t>
            </a:r>
            <a:r>
              <a:rPr lang="it-IT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partecipazione </a:t>
            </a:r>
            <a:r>
              <a:rPr lang="it-IT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dell'utente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585" y="3413405"/>
            <a:ext cx="3532765" cy="221737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718" y="3421213"/>
            <a:ext cx="3695689" cy="2319635"/>
          </a:xfrm>
          <a:prstGeom prst="rect">
            <a:avLst/>
          </a:prstGeom>
        </p:spPr>
      </p:pic>
      <p:sp>
        <p:nvSpPr>
          <p:cNvPr id="5" name="Freccia a destra 4"/>
          <p:cNvSpPr/>
          <p:nvPr/>
        </p:nvSpPr>
        <p:spPr>
          <a:xfrm>
            <a:off x="2709218" y="4387934"/>
            <a:ext cx="1045692" cy="268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81891" y="4932218"/>
            <a:ext cx="1870364" cy="231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54160" y="5009591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Amministrazione-centrico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850643" y="4855703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Cittadino-centrico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 dirty="0" smtClean="0">
                <a:solidFill>
                  <a:srgbClr val="98032E"/>
                </a:solidFill>
                <a:latin typeface="Calibri"/>
                <a:ea typeface="Calibri"/>
              </a:rPr>
              <a:t>DESCRIZIONE 2/6</a:t>
            </a:r>
            <a:endParaRPr dirty="0"/>
          </a:p>
        </p:txBody>
      </p:sp>
      <p:sp>
        <p:nvSpPr>
          <p:cNvPr id="119" name="TextShape 3"/>
          <p:cNvSpPr txBox="1"/>
          <p:nvPr/>
        </p:nvSpPr>
        <p:spPr>
          <a:xfrm>
            <a:off x="274320" y="1813667"/>
            <a:ext cx="6237316" cy="60634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Cambio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di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Paradigma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di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approccio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:: 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da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passivo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ad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attivo</a:t>
            </a:r>
            <a:endParaRPr lang="en-US" sz="1600" dirty="0">
              <a:solidFill>
                <a:schemeClr val="bg1"/>
              </a:solidFill>
              <a:latin typeface="Verdana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Interazione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servizi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presenti</a:t>
            </a:r>
            <a:r>
              <a:rPr lang="en-US" sz="1600" dirty="0">
                <a:solidFill>
                  <a:schemeClr val="bg1"/>
                </a:solidFill>
                <a:latin typeface="Verdana"/>
                <a:ea typeface="Verdana"/>
              </a:rPr>
              <a:t> e in </a:t>
            </a:r>
            <a:r>
              <a:rPr lang="en-US" sz="1600" dirty="0" err="1">
                <a:solidFill>
                  <a:schemeClr val="bg1"/>
                </a:solidFill>
                <a:latin typeface="Verdana"/>
                <a:ea typeface="Verdana"/>
              </a:rPr>
              <a:t>progettazione</a:t>
            </a:r>
            <a:endParaRPr sz="1600" dirty="0">
              <a:solidFill>
                <a:schemeClr val="bg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99210" y="2615553"/>
            <a:ext cx="3931920" cy="3931920"/>
            <a:chOff x="437760" y="2546278"/>
            <a:chExt cx="3931920" cy="3931920"/>
          </a:xfrm>
        </p:grpSpPr>
        <p:pic>
          <p:nvPicPr>
            <p:cNvPr id="121" name="Immagine 1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37760" y="2546278"/>
              <a:ext cx="3931920" cy="39319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Immagine 1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26644" y="3869639"/>
              <a:ext cx="2103120" cy="21031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2" name="CustomShape 4"/>
          <p:cNvSpPr/>
          <p:nvPr/>
        </p:nvSpPr>
        <p:spPr>
          <a:xfrm>
            <a:off x="4304880" y="2814624"/>
            <a:ext cx="4742138" cy="31581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semplificare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passaggi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effettuare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operazioni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organizzare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informazioni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proprie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cittadino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maniera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funzionale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personalizzata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notificare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Cittadino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scadenze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pagamenti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appuntamenti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maniera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automatizzata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fornire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elenchi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servizi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punti</a:t>
            </a:r>
            <a:r>
              <a:rPr lang="en-US" sz="1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interesse</a:t>
            </a:r>
            <a:endParaRPr lang="en-US" sz="1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permettere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partecipazione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cittadino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</a:t>
            </a:r>
            <a:r>
              <a:rPr lang="en-U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sondaggi</a:t>
            </a: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87974" y="2569437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Casa Digitale del Cittadino</a:t>
            </a:r>
          </a:p>
          <a:p>
            <a:r>
              <a:rPr lang="it-IT" dirty="0" smtClean="0"/>
              <a:t>Ecosistema Attivo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 dirty="0" smtClean="0">
                <a:solidFill>
                  <a:srgbClr val="98032E"/>
                </a:solidFill>
                <a:latin typeface="Calibri"/>
                <a:ea typeface="Calibri"/>
              </a:rPr>
              <a:t>DESCRIZIONE 4/6</a:t>
            </a:r>
            <a:endParaRPr dirty="0"/>
          </a:p>
        </p:txBody>
      </p:sp>
      <p:grpSp>
        <p:nvGrpSpPr>
          <p:cNvPr id="2" name="Gruppo 1"/>
          <p:cNvGrpSpPr/>
          <p:nvPr/>
        </p:nvGrpSpPr>
        <p:grpSpPr>
          <a:xfrm>
            <a:off x="191190" y="2687771"/>
            <a:ext cx="4251600" cy="2976120"/>
            <a:chOff x="274320" y="1870362"/>
            <a:chExt cx="4251600" cy="2976120"/>
          </a:xfrm>
        </p:grpSpPr>
        <p:pic>
          <p:nvPicPr>
            <p:cNvPr id="124" name="Immagine 12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74320" y="1870362"/>
              <a:ext cx="4251600" cy="2976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5" name="TextShape 2"/>
            <p:cNvSpPr txBox="1"/>
            <p:nvPr/>
          </p:nvSpPr>
          <p:spPr>
            <a:xfrm>
              <a:off x="931680" y="2762640"/>
              <a:ext cx="714240" cy="3463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>
                  <a:latin typeface="Arial"/>
                </a:rPr>
                <a:t>SPID</a:t>
              </a:r>
              <a:endParaRPr/>
            </a:p>
          </p:txBody>
        </p:sp>
        <p:sp>
          <p:nvSpPr>
            <p:cNvPr id="126" name="TextShape 3"/>
            <p:cNvSpPr txBox="1"/>
            <p:nvPr/>
          </p:nvSpPr>
          <p:spPr>
            <a:xfrm>
              <a:off x="2075400" y="3164400"/>
              <a:ext cx="917182" cy="346320"/>
            </a:xfrm>
            <a:prstGeom prst="rect">
              <a:avLst/>
            </a:prstGeom>
          </p:spPr>
          <p:txBody>
            <a:bodyPr lIns="90000" tIns="45000" rIns="90000" bIns="45000"/>
            <a:lstStyle/>
            <a:p>
              <a:r>
                <a:rPr lang="en-US" dirty="0">
                  <a:latin typeface="Arial"/>
                </a:rPr>
                <a:t>ANPR</a:t>
              </a:r>
              <a:endParaRPr dirty="0"/>
            </a:p>
          </p:txBody>
        </p:sp>
      </p:grpSp>
      <p:sp>
        <p:nvSpPr>
          <p:cNvPr id="8" name="TextShape 3"/>
          <p:cNvSpPr txBox="1"/>
          <p:nvPr/>
        </p:nvSpPr>
        <p:spPr>
          <a:xfrm>
            <a:off x="274320" y="1813668"/>
            <a:ext cx="4990408" cy="389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Integrazione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piattaforme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abilitanti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9" name="TextShape 3"/>
          <p:cNvSpPr txBox="1"/>
          <p:nvPr/>
        </p:nvSpPr>
        <p:spPr>
          <a:xfrm>
            <a:off x="2909449" y="3843239"/>
            <a:ext cx="1122219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dirty="0" err="1" smtClean="0">
                <a:latin typeface="Arial"/>
              </a:rPr>
              <a:t>PagoPA</a:t>
            </a:r>
            <a:endParaRPr dirty="0"/>
          </a:p>
        </p:txBody>
      </p:sp>
      <p:sp>
        <p:nvSpPr>
          <p:cNvPr id="10" name="CustomShape 4"/>
          <p:cNvSpPr/>
          <p:nvPr/>
        </p:nvSpPr>
        <p:spPr>
          <a:xfrm>
            <a:off x="4304880" y="2814624"/>
            <a:ext cx="4742138" cy="31581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SPID (Sistema Pubblico Identità Digitale)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ANPR (Anagrafe Nazionale della Popolazione Residente)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Pago PA (Nodo dei Pagamenti Pubblica Amministrazione)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 dirty="0" smtClean="0">
                <a:solidFill>
                  <a:srgbClr val="98032E"/>
                </a:solidFill>
                <a:latin typeface="Calibri"/>
                <a:ea typeface="Calibri"/>
              </a:rPr>
              <a:t>DESCRIZIONE 3/6</a:t>
            </a: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1334331" y="5109821"/>
            <a:ext cx="6455932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Servizi predittivi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Notifiche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eventi: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sistema anticipa i bisogni/domande di servizio sulla base del profilo e notifica sui canali scelti dall’utente i servizi di proprio interesse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136980" y="1944238"/>
            <a:ext cx="5600007" cy="3614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Elenco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dei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servizi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integrati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a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disposizione</a:t>
            </a:r>
            <a:r>
              <a:rPr lang="en-US" sz="1600" dirty="0" smtClean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Verdana"/>
                <a:ea typeface="Verdana"/>
              </a:rPr>
              <a:t>dell’utente</a:t>
            </a:r>
            <a:endParaRPr sz="1600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8" y="2361841"/>
            <a:ext cx="1225624" cy="81621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93848" y="2481590"/>
            <a:ext cx="649641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 </a:t>
            </a:r>
            <a:r>
              <a:rPr lang="it-IT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dell’utente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Accesso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autenticazione, anagrafica 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utente</a:t>
            </a:r>
            <a:endParaRPr lang="it-IT" sz="1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334331" y="3243692"/>
            <a:ext cx="645593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Gestione servizi di </a:t>
            </a:r>
            <a:r>
              <a:rPr lang="it-IT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CRM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Workflow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gestione ticket, gestione newsletter, </a:t>
            </a:r>
            <a:r>
              <a:rPr lang="it-IT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knowledge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base/FAQ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,..</a:t>
            </a:r>
            <a:endParaRPr lang="it-IT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8" y="3201001"/>
            <a:ext cx="1104120" cy="9443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34331" y="4268297"/>
            <a:ext cx="64559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Integrazione servizi </a:t>
            </a:r>
            <a:r>
              <a:rPr lang="it-IT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dematerializzati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Pagamenti</a:t>
            </a:r>
            <a:r>
              <a:rPr lang="it-IT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gestione documentale</a:t>
            </a:r>
            <a:r>
              <a:rPr lang="it-IT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,..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7" y="4103886"/>
            <a:ext cx="980483" cy="8386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8" y="5018970"/>
            <a:ext cx="1343811" cy="11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75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 dirty="0" smtClean="0">
                <a:solidFill>
                  <a:srgbClr val="98032E"/>
                </a:solidFill>
                <a:latin typeface="Calibri"/>
                <a:ea typeface="Calibri"/>
              </a:rPr>
              <a:t>DESCRIZIONE 5/6</a:t>
            </a:r>
            <a:endParaRPr dirty="0"/>
          </a:p>
        </p:txBody>
      </p:sp>
      <p:sp>
        <p:nvSpPr>
          <p:cNvPr id="131" name="CustomShape 4"/>
          <p:cNvSpPr/>
          <p:nvPr/>
        </p:nvSpPr>
        <p:spPr>
          <a:xfrm>
            <a:off x="275725" y="1839060"/>
            <a:ext cx="5796395" cy="30348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Approccio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Progressivo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nell'inclusione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delle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funzionalità</a:t>
            </a:r>
            <a:endParaRPr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9525" y="2580608"/>
            <a:ext cx="4211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Prima Fase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r>
              <a:rPr lang="it-IT" dirty="0" smtClean="0"/>
              <a:t>   Inclusione dei servizi online offerti dal comune di Roma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571820" y="2636575"/>
            <a:ext cx="4211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Seconda Fase</a:t>
            </a:r>
            <a:r>
              <a:rPr lang="it-IT" dirty="0" smtClean="0"/>
              <a:t>:</a:t>
            </a:r>
          </a:p>
          <a:p>
            <a:endParaRPr lang="it-IT" dirty="0" smtClean="0"/>
          </a:p>
          <a:p>
            <a:r>
              <a:rPr lang="it-IT" dirty="0" smtClean="0"/>
              <a:t>   Inclusione dei servizi in progettazione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6270" y="4053942"/>
            <a:ext cx="40345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Servizi per la Scuola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Sportello unico </a:t>
            </a:r>
            <a:r>
              <a:rPr lang="it-IT" sz="16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Atttività</a:t>
            </a: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produttive</a:t>
            </a: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Sportello unico per l'Edilizia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6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Nodo dei </a:t>
            </a: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Pagamenti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895981" y="4053941"/>
            <a:ext cx="3499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6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Servizi futuri inclusi nel nuovo Portale Istituzionale</a:t>
            </a:r>
            <a:endParaRPr lang="it-IT" sz="16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4" y="2386699"/>
            <a:ext cx="3768436" cy="79407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73" y="2442119"/>
            <a:ext cx="3768436" cy="79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457200" y="1412640"/>
            <a:ext cx="8229240" cy="4442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it-IT" sz="3200" b="1" dirty="0" smtClean="0">
                <a:solidFill>
                  <a:srgbClr val="98032E"/>
                </a:solidFill>
                <a:latin typeface="Calibri"/>
                <a:ea typeface="Calibri"/>
              </a:rPr>
              <a:t>DESCRIZIONE 6/6</a:t>
            </a:r>
            <a:endParaRPr dirty="0"/>
          </a:p>
        </p:txBody>
      </p:sp>
      <p:pic>
        <p:nvPicPr>
          <p:cNvPr id="5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57199" y="2410691"/>
            <a:ext cx="5835972" cy="3704995"/>
          </a:xfrm>
          <a:prstGeom prst="rect">
            <a:avLst/>
          </a:prstGeom>
        </p:spPr>
      </p:pic>
      <p:sp>
        <p:nvSpPr>
          <p:cNvPr id="6" name="CustomShape 4"/>
          <p:cNvSpPr/>
          <p:nvPr/>
        </p:nvSpPr>
        <p:spPr>
          <a:xfrm>
            <a:off x="275725" y="1839059"/>
            <a:ext cx="4975148" cy="37766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Schema Funzionale Casa Digitale del Cittadino</a:t>
            </a:r>
            <a:endParaRPr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2403</TotalTime>
  <Words>537</Words>
  <Application>Microsoft Office PowerPoint</Application>
  <PresentationFormat>Presentazione su schermo (4:3)</PresentationFormat>
  <Paragraphs>112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Calibri</vt:lpstr>
      <vt:lpstr>DejaVu Sans</vt:lpstr>
      <vt:lpstr>Droid Sans Fallback</vt:lpstr>
      <vt:lpstr>StarSymbol</vt:lpstr>
      <vt:lpstr>Verdana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BERNABUCCI IVAN</dc:creator>
  <cp:lastModifiedBy>BERNABUCCI IVAN</cp:lastModifiedBy>
  <cp:revision>45</cp:revision>
  <dcterms:modified xsi:type="dcterms:W3CDTF">2017-05-10T12:28:18Z</dcterms:modified>
</cp:coreProperties>
</file>